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handoutMasterIdLst>
    <p:handoutMasterId r:id="rId25"/>
  </p:handoutMasterIdLst>
  <p:sldIdLst>
    <p:sldId id="678" r:id="rId2"/>
    <p:sldId id="676" r:id="rId3"/>
    <p:sldId id="686" r:id="rId4"/>
    <p:sldId id="697" r:id="rId5"/>
    <p:sldId id="681" r:id="rId6"/>
    <p:sldId id="689" r:id="rId7"/>
    <p:sldId id="690" r:id="rId8"/>
    <p:sldId id="679" r:id="rId9"/>
    <p:sldId id="684" r:id="rId10"/>
    <p:sldId id="688" r:id="rId11"/>
    <p:sldId id="687" r:id="rId12"/>
    <p:sldId id="695" r:id="rId13"/>
    <p:sldId id="696" r:id="rId14"/>
    <p:sldId id="685" r:id="rId15"/>
    <p:sldId id="683" r:id="rId16"/>
    <p:sldId id="680" r:id="rId17"/>
    <p:sldId id="693" r:id="rId18"/>
    <p:sldId id="699" r:id="rId19"/>
    <p:sldId id="694" r:id="rId20"/>
    <p:sldId id="698" r:id="rId21"/>
    <p:sldId id="700" r:id="rId22"/>
    <p:sldId id="682" r:id="rId23"/>
  </p:sldIdLst>
  <p:sldSz cx="9144000" cy="6858000" type="screen4x3"/>
  <p:notesSz cx="6761163" cy="9942513"/>
  <p:defaultTextStyle>
    <a:defPPr>
      <a:defRPr lang="es-ES_tradnl"/>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3C09"/>
    <a:srgbClr val="ED6F11"/>
    <a:srgbClr val="ED7F11"/>
    <a:srgbClr val="F69A12"/>
    <a:srgbClr val="F58A1F"/>
    <a:srgbClr val="ED751B"/>
    <a:srgbClr val="F76D47"/>
    <a:srgbClr val="FCDA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03" autoAdjust="0"/>
  </p:normalViewPr>
  <p:slideViewPr>
    <p:cSldViewPr snapToObjects="1">
      <p:cViewPr>
        <p:scale>
          <a:sx n="70" d="100"/>
          <a:sy n="70" d="100"/>
        </p:scale>
        <p:origin x="-1386" y="-168"/>
      </p:cViewPr>
      <p:guideLst>
        <p:guide orient="horz"/>
        <p:guide/>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ander\Documents\FUNDACIONSOL\ESTUDIO%20SERIE%20DE%20TIEMPO%20HORAS\EXCEL%20REFINADO%20DE%20HORAS%202016\SERIE%20INGRESOS%20H_M%201990%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ander\Documents\FUNDACIONSOL\ESTUDIO%20SERIE%20DE%20TIEMPO%20HORAS\EXCEL%20REFINADO%20DE%20HORAS%202016\SERIE%20INGRESOS%20H_M%201990%2020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exander\Documents\FUNDACIONSOL\ESTUDIO%20SERIE%20DE%20TIEMPO%20HORAS\EXCEL%20REFINADO%20DE%20HORAS%202016\TRAMOS%20HORAS%20EFECTIVAS%201990%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exander\Documents\FUNDACIONSOL\ESTUDIO%20SERIE%20DE%20TIEMPO%20HORAS\EXCEL%20REFINADO%20DE%20HORAS%202016\TRAMOS%20HORAS%20EFECTIVAS%201990%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exander\Documents\FUNDACIONSOL\ESTUDIO%20SERIE%20DE%20TIEMPO%20HORAS\EXCEL%20REFINADO%20DE%20HORAS%202016\SERIE%20INGRESOS%20H_M%201990%20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exander\Documents\FUNDACIONSOL\ESTUDIO%20SERIE%20DE%20TIEMPO%20HORAS\EXCEL%20REFINADO%20DE%20HORAS%202016\SERIE%20INGRESOS%20H_M%201990%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hart>
    <c:plotArea>
      <c:layout/>
      <c:barChart>
        <c:barDir val="col"/>
        <c:grouping val="clustered"/>
        <c:ser>
          <c:idx val="0"/>
          <c:order val="0"/>
          <c:tx>
            <c:strRef>
              <c:f>pib!$J$10</c:f>
              <c:strCache>
                <c:ptCount val="1"/>
                <c:pt idx="0">
                  <c:v>PIB per cápita</c:v>
                </c:pt>
              </c:strCache>
            </c:strRef>
          </c:tx>
          <c:spPr>
            <a:solidFill>
              <a:schemeClr val="tx2">
                <a:lumMod val="40000"/>
                <a:lumOff val="60000"/>
              </a:schemeClr>
            </a:solidFill>
            <a:ln>
              <a:noFill/>
            </a:ln>
          </c:spPr>
          <c:dLbls>
            <c:txPr>
              <a:bodyPr/>
              <a:lstStyle/>
              <a:p>
                <a:pPr>
                  <a:defRPr sz="1600" b="1" i="0" u="none" strike="noStrike" baseline="0">
                    <a:solidFill>
                      <a:srgbClr val="000000"/>
                    </a:solidFill>
                    <a:latin typeface="Calibri"/>
                    <a:ea typeface="Calibri"/>
                    <a:cs typeface="Calibri"/>
                  </a:defRPr>
                </a:pPr>
                <a:endParaRPr lang="es-CL"/>
              </a:p>
            </c:txPr>
            <c:showVal val="1"/>
          </c:dLbls>
          <c:cat>
            <c:strRef>
              <c:f>pib!$K$9:$N$9</c:f>
              <c:strCache>
                <c:ptCount val="4"/>
                <c:pt idx="0">
                  <c:v>1990-2015</c:v>
                </c:pt>
                <c:pt idx="1">
                  <c:v>1990-1999</c:v>
                </c:pt>
                <c:pt idx="2">
                  <c:v>2000-2009</c:v>
                </c:pt>
                <c:pt idx="3">
                  <c:v>2010-2015</c:v>
                </c:pt>
              </c:strCache>
            </c:strRef>
          </c:cat>
          <c:val>
            <c:numRef>
              <c:f>pib!$K$10:$N$10</c:f>
              <c:numCache>
                <c:formatCode>0.0%</c:formatCode>
                <c:ptCount val="4"/>
                <c:pt idx="0">
                  <c:v>5.5072027065583395E-2</c:v>
                </c:pt>
                <c:pt idx="1">
                  <c:v>6.3163334827038481E-2</c:v>
                </c:pt>
                <c:pt idx="2">
                  <c:v>4.6180970298545419E-2</c:v>
                </c:pt>
                <c:pt idx="3">
                  <c:v>3.7343423111302801E-2</c:v>
                </c:pt>
              </c:numCache>
            </c:numRef>
          </c:val>
        </c:ser>
        <c:ser>
          <c:idx val="1"/>
          <c:order val="1"/>
          <c:tx>
            <c:strRef>
              <c:f>pib!$J$11</c:f>
              <c:strCache>
                <c:ptCount val="1"/>
                <c:pt idx="0">
                  <c:v>Salario medio</c:v>
                </c:pt>
              </c:strCache>
            </c:strRef>
          </c:tx>
          <c:spPr>
            <a:solidFill>
              <a:schemeClr val="accent6">
                <a:lumMod val="75000"/>
              </a:schemeClr>
            </a:solidFill>
            <a:ln>
              <a:noFill/>
            </a:ln>
          </c:spPr>
          <c:dLbls>
            <c:dLbl>
              <c:idx val="2"/>
              <c:layout>
                <c:manualLayout>
                  <c:x val="-3.3783592805570323E-4"/>
                  <c:y val="-1.3333691039897701E-2"/>
                </c:manualLayout>
              </c:layout>
              <c:spPr/>
              <c:txPr>
                <a:bodyPr/>
                <a:lstStyle/>
                <a:p>
                  <a:pPr>
                    <a:defRPr sz="1600" b="1" i="0" u="none" strike="noStrike" baseline="0">
                      <a:solidFill>
                        <a:srgbClr val="FF0000"/>
                      </a:solidFill>
                      <a:latin typeface="Calibri"/>
                      <a:ea typeface="Calibri"/>
                      <a:cs typeface="Calibri"/>
                    </a:defRPr>
                  </a:pPr>
                  <a:endParaRPr lang="es-CL"/>
                </a:p>
              </c:txPr>
              <c:dLblPos val="outEnd"/>
              <c:showVal val="1"/>
            </c:dLbl>
            <c:txPr>
              <a:bodyPr/>
              <a:lstStyle/>
              <a:p>
                <a:pPr>
                  <a:defRPr sz="1600" b="1" i="0" u="none" strike="noStrike" baseline="0">
                    <a:solidFill>
                      <a:srgbClr val="000000"/>
                    </a:solidFill>
                    <a:latin typeface="Calibri"/>
                    <a:ea typeface="Calibri"/>
                    <a:cs typeface="Calibri"/>
                  </a:defRPr>
                </a:pPr>
                <a:endParaRPr lang="es-CL"/>
              </a:p>
            </c:txPr>
            <c:showVal val="1"/>
          </c:dLbls>
          <c:cat>
            <c:strRef>
              <c:f>pib!$K$9:$N$9</c:f>
              <c:strCache>
                <c:ptCount val="4"/>
                <c:pt idx="0">
                  <c:v>1990-2015</c:v>
                </c:pt>
                <c:pt idx="1">
                  <c:v>1990-1999</c:v>
                </c:pt>
                <c:pt idx="2">
                  <c:v>2000-2009</c:v>
                </c:pt>
                <c:pt idx="3">
                  <c:v>2010-2015</c:v>
                </c:pt>
              </c:strCache>
            </c:strRef>
          </c:cat>
          <c:val>
            <c:numRef>
              <c:f>pib!$K$11:$N$11</c:f>
              <c:numCache>
                <c:formatCode>0.0%</c:formatCode>
                <c:ptCount val="4"/>
                <c:pt idx="0">
                  <c:v>2.4358631551544271E-2</c:v>
                </c:pt>
                <c:pt idx="1">
                  <c:v>2.9458022763091618E-2</c:v>
                </c:pt>
                <c:pt idx="2">
                  <c:v>9.4561637926680094E-3</c:v>
                </c:pt>
                <c:pt idx="3">
                  <c:v>2.711464191020263E-2</c:v>
                </c:pt>
              </c:numCache>
            </c:numRef>
          </c:val>
        </c:ser>
        <c:axId val="61159296"/>
        <c:axId val="61160832"/>
      </c:barChart>
      <c:catAx>
        <c:axId val="61159296"/>
        <c:scaling>
          <c:orientation val="minMax"/>
        </c:scaling>
        <c:axPos val="b"/>
        <c:numFmt formatCode="General" sourceLinked="1"/>
        <c:tickLblPos val="nextTo"/>
        <c:txPr>
          <a:bodyPr rot="0" vert="horz"/>
          <a:lstStyle/>
          <a:p>
            <a:pPr>
              <a:defRPr sz="1600" b="1" i="0" u="none" strike="noStrike" baseline="0">
                <a:solidFill>
                  <a:srgbClr val="000000"/>
                </a:solidFill>
                <a:latin typeface="Calibri"/>
                <a:ea typeface="Calibri"/>
                <a:cs typeface="Calibri"/>
              </a:defRPr>
            </a:pPr>
            <a:endParaRPr lang="es-CL"/>
          </a:p>
        </c:txPr>
        <c:crossAx val="61160832"/>
        <c:crosses val="autoZero"/>
        <c:auto val="1"/>
        <c:lblAlgn val="ctr"/>
        <c:lblOffset val="1000"/>
      </c:catAx>
      <c:valAx>
        <c:axId val="61160832"/>
        <c:scaling>
          <c:orientation val="minMax"/>
        </c:scaling>
        <c:axPos val="l"/>
        <c:numFmt formatCode="0.0%" sourceLinked="1"/>
        <c:tickLblPos val="nextTo"/>
        <c:txPr>
          <a:bodyPr rot="0" vert="horz"/>
          <a:lstStyle/>
          <a:p>
            <a:pPr>
              <a:defRPr sz="1400" b="1" i="0" u="none" strike="noStrike" baseline="0">
                <a:solidFill>
                  <a:srgbClr val="000000"/>
                </a:solidFill>
                <a:latin typeface="Calibri"/>
                <a:ea typeface="Calibri"/>
                <a:cs typeface="Calibri"/>
              </a:defRPr>
            </a:pPr>
            <a:endParaRPr lang="es-CL"/>
          </a:p>
        </c:txPr>
        <c:crossAx val="61159296"/>
        <c:crosses val="autoZero"/>
        <c:crossBetween val="between"/>
      </c:valAx>
    </c:plotArea>
    <c:legend>
      <c:legendPos val="r"/>
      <c:layout/>
      <c:txPr>
        <a:bodyPr/>
        <a:lstStyle/>
        <a:p>
          <a:pPr>
            <a:defRPr sz="1285" b="1" i="0" u="none" strike="noStrike" baseline="0">
              <a:solidFill>
                <a:srgbClr val="000000"/>
              </a:solidFill>
              <a:latin typeface="Calibri"/>
              <a:ea typeface="Calibri"/>
              <a:cs typeface="Calibri"/>
            </a:defRPr>
          </a:pPr>
          <a:endParaRPr lang="es-CL"/>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s-C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L"/>
  <c:style val="8"/>
  <c:chart>
    <c:plotArea>
      <c:layout>
        <c:manualLayout>
          <c:layoutTarget val="inner"/>
          <c:xMode val="edge"/>
          <c:yMode val="edge"/>
          <c:x val="6.9832824950935291E-2"/>
          <c:y val="2.7487194094273238E-2"/>
          <c:w val="0.92561053179163377"/>
          <c:h val="0.83188038208520554"/>
        </c:manualLayout>
      </c:layout>
      <c:barChart>
        <c:barDir val="col"/>
        <c:grouping val="clustered"/>
        <c:ser>
          <c:idx val="0"/>
          <c:order val="0"/>
          <c:dLbls>
            <c:txPr>
              <a:bodyPr/>
              <a:lstStyle/>
              <a:p>
                <a:pPr>
                  <a:defRPr sz="1400" b="1"/>
                </a:pPr>
                <a:endParaRPr lang="es-CL"/>
              </a:p>
            </c:txPr>
            <c:showVal val="1"/>
          </c:dLbls>
          <c:cat>
            <c:strRef>
              <c:f>deudas!$F$7:$F$9</c:f>
              <c:strCache>
                <c:ptCount val="3"/>
                <c:pt idx="0">
                  <c:v>Deuda hogares</c:v>
                </c:pt>
                <c:pt idx="1">
                  <c:v>PIB per cápita</c:v>
                </c:pt>
                <c:pt idx="2">
                  <c:v>Ingreso medio ocupación principal</c:v>
                </c:pt>
              </c:strCache>
            </c:strRef>
          </c:cat>
          <c:val>
            <c:numRef>
              <c:f>deudas!$G$7:$G$9</c:f>
              <c:numCache>
                <c:formatCode>0%</c:formatCode>
                <c:ptCount val="3"/>
                <c:pt idx="0">
                  <c:v>0.13</c:v>
                </c:pt>
                <c:pt idx="1">
                  <c:v>0.05</c:v>
                </c:pt>
                <c:pt idx="2" formatCode="0.0%">
                  <c:v>2.4E-2</c:v>
                </c:pt>
              </c:numCache>
            </c:numRef>
          </c:val>
        </c:ser>
        <c:axId val="61209984"/>
        <c:axId val="61215872"/>
      </c:barChart>
      <c:catAx>
        <c:axId val="61209984"/>
        <c:scaling>
          <c:orientation val="minMax"/>
        </c:scaling>
        <c:axPos val="b"/>
        <c:tickLblPos val="nextTo"/>
        <c:txPr>
          <a:bodyPr/>
          <a:lstStyle/>
          <a:p>
            <a:pPr>
              <a:defRPr sz="1400" b="1"/>
            </a:pPr>
            <a:endParaRPr lang="es-CL"/>
          </a:p>
        </c:txPr>
        <c:crossAx val="61215872"/>
        <c:crosses val="autoZero"/>
        <c:auto val="1"/>
        <c:lblAlgn val="ctr"/>
        <c:lblOffset val="100"/>
      </c:catAx>
      <c:valAx>
        <c:axId val="61215872"/>
        <c:scaling>
          <c:orientation val="minMax"/>
        </c:scaling>
        <c:axPos val="l"/>
        <c:numFmt formatCode="0%" sourceLinked="1"/>
        <c:tickLblPos val="nextTo"/>
        <c:txPr>
          <a:bodyPr/>
          <a:lstStyle/>
          <a:p>
            <a:pPr>
              <a:defRPr sz="1200" b="1"/>
            </a:pPr>
            <a:endParaRPr lang="es-CL"/>
          </a:p>
        </c:txPr>
        <c:crossAx val="61209984"/>
        <c:crosses val="autoZero"/>
        <c:crossBetween val="between"/>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L"/>
  <c:chart>
    <c:autoTitleDeleted val="1"/>
    <c:plotArea>
      <c:layout>
        <c:manualLayout>
          <c:layoutTarget val="inner"/>
          <c:xMode val="edge"/>
          <c:yMode val="edge"/>
          <c:x val="5.0851320386192896E-2"/>
          <c:y val="4.0836848100374905E-2"/>
          <c:w val="0.834031902298775"/>
          <c:h val="0.72583282094918034"/>
        </c:manualLayout>
      </c:layout>
      <c:areaChart>
        <c:grouping val="stacked"/>
        <c:ser>
          <c:idx val="0"/>
          <c:order val="0"/>
          <c:tx>
            <c:strRef>
              <c:f>'tramos anuales % 2'!$J$2</c:f>
              <c:strCache>
                <c:ptCount val="1"/>
                <c:pt idx="0">
                  <c:v>Hasta 10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2'!$J$3:$J$29</c:f>
              <c:numCache>
                <c:formatCode>0.0%</c:formatCode>
                <c:ptCount val="27"/>
                <c:pt idx="0">
                  <c:v>5.4454401716461702E-2</c:v>
                </c:pt>
                <c:pt idx="1">
                  <c:v>5.317565089086241E-2</c:v>
                </c:pt>
                <c:pt idx="2">
                  <c:v>4.8321608625066299E-2</c:v>
                </c:pt>
                <c:pt idx="3">
                  <c:v>5.7779282166682967E-2</c:v>
                </c:pt>
                <c:pt idx="4">
                  <c:v>6.3190648733194604E-2</c:v>
                </c:pt>
                <c:pt idx="5">
                  <c:v>5.6251718341373672E-2</c:v>
                </c:pt>
                <c:pt idx="6">
                  <c:v>7.2401479432551083E-2</c:v>
                </c:pt>
                <c:pt idx="7">
                  <c:v>7.6901214190025685E-2</c:v>
                </c:pt>
                <c:pt idx="8">
                  <c:v>6.0470134024028024E-2</c:v>
                </c:pt>
                <c:pt idx="9">
                  <c:v>6.712677647826458E-2</c:v>
                </c:pt>
                <c:pt idx="10">
                  <c:v>8.5475056857126711E-2</c:v>
                </c:pt>
                <c:pt idx="11">
                  <c:v>7.8116491305671318E-2</c:v>
                </c:pt>
                <c:pt idx="12">
                  <c:v>6.8222703645059751E-2</c:v>
                </c:pt>
                <c:pt idx="13">
                  <c:v>7.4249391654456487E-2</c:v>
                </c:pt>
                <c:pt idx="14">
                  <c:v>8.1404182859272478E-2</c:v>
                </c:pt>
                <c:pt idx="15">
                  <c:v>8.3318555847642764E-2</c:v>
                </c:pt>
                <c:pt idx="16">
                  <c:v>8.4815301175456395E-2</c:v>
                </c:pt>
                <c:pt idx="17">
                  <c:v>9.8801361212583705E-2</c:v>
                </c:pt>
                <c:pt idx="18">
                  <c:v>0.11220880819826586</c:v>
                </c:pt>
                <c:pt idx="19">
                  <c:v>0.1231633639550349</c:v>
                </c:pt>
                <c:pt idx="20">
                  <c:v>0.14788475439305837</c:v>
                </c:pt>
                <c:pt idx="21">
                  <c:v>0.15375699920074373</c:v>
                </c:pt>
                <c:pt idx="22">
                  <c:v>0.15535602130471743</c:v>
                </c:pt>
                <c:pt idx="23">
                  <c:v>0.15414936958999229</c:v>
                </c:pt>
                <c:pt idx="24">
                  <c:v>0.16164285507623319</c:v>
                </c:pt>
                <c:pt idx="25">
                  <c:v>0.15872499530021694</c:v>
                </c:pt>
                <c:pt idx="26">
                  <c:v>0.17487659801720853</c:v>
                </c:pt>
              </c:numCache>
            </c:numRef>
          </c:val>
        </c:ser>
        <c:ser>
          <c:idx val="1"/>
          <c:order val="1"/>
          <c:tx>
            <c:strRef>
              <c:f>'tramos anuales % 2'!$K$2</c:f>
              <c:strCache>
                <c:ptCount val="1"/>
                <c:pt idx="0">
                  <c:v>11 a 30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2'!$K$3:$K$29</c:f>
              <c:numCache>
                <c:formatCode>0.0%</c:formatCode>
                <c:ptCount val="27"/>
                <c:pt idx="0">
                  <c:v>0.12867138676159492</c:v>
                </c:pt>
                <c:pt idx="1">
                  <c:v>0.11948823557747909</c:v>
                </c:pt>
                <c:pt idx="2">
                  <c:v>0.11329672013161694</c:v>
                </c:pt>
                <c:pt idx="3">
                  <c:v>0.11417625849621466</c:v>
                </c:pt>
                <c:pt idx="4">
                  <c:v>0.1128391685975255</c:v>
                </c:pt>
                <c:pt idx="5">
                  <c:v>0.1101867874730021</c:v>
                </c:pt>
                <c:pt idx="6">
                  <c:v>0.12097782158092636</c:v>
                </c:pt>
                <c:pt idx="7">
                  <c:v>0.12874091485771791</c:v>
                </c:pt>
                <c:pt idx="8">
                  <c:v>0.12455241602999181</c:v>
                </c:pt>
                <c:pt idx="9">
                  <c:v>0.11878115598962004</c:v>
                </c:pt>
                <c:pt idx="10">
                  <c:v>0.11312419457537141</c:v>
                </c:pt>
                <c:pt idx="11">
                  <c:v>0.12394749565953098</c:v>
                </c:pt>
                <c:pt idx="12">
                  <c:v>0.12251544459604446</c:v>
                </c:pt>
                <c:pt idx="13">
                  <c:v>0.12843920087275079</c:v>
                </c:pt>
                <c:pt idx="14">
                  <c:v>0.13530856883475567</c:v>
                </c:pt>
                <c:pt idx="15">
                  <c:v>0.13612957987670013</c:v>
                </c:pt>
                <c:pt idx="16">
                  <c:v>0.14910481343216966</c:v>
                </c:pt>
                <c:pt idx="17">
                  <c:v>0.15583077256740319</c:v>
                </c:pt>
                <c:pt idx="18">
                  <c:v>0.1634055474998754</c:v>
                </c:pt>
                <c:pt idx="19">
                  <c:v>0.16345704811044032</c:v>
                </c:pt>
                <c:pt idx="20">
                  <c:v>0.20666336272219826</c:v>
                </c:pt>
                <c:pt idx="21">
                  <c:v>0.21243700603049065</c:v>
                </c:pt>
                <c:pt idx="22">
                  <c:v>0.20882377452096365</c:v>
                </c:pt>
                <c:pt idx="23">
                  <c:v>0.20857644816036486</c:v>
                </c:pt>
                <c:pt idx="24">
                  <c:v>0.20898185389960938</c:v>
                </c:pt>
                <c:pt idx="25">
                  <c:v>0.20253056655569393</c:v>
                </c:pt>
                <c:pt idx="26">
                  <c:v>0.19462688651274021</c:v>
                </c:pt>
              </c:numCache>
            </c:numRef>
          </c:val>
        </c:ser>
        <c:ser>
          <c:idx val="2"/>
          <c:order val="2"/>
          <c:tx>
            <c:strRef>
              <c:f>'tramos anuales % 2'!$L$2</c:f>
              <c:strCache>
                <c:ptCount val="1"/>
                <c:pt idx="0">
                  <c:v>31 a 44</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2'!$L$3:$L$29</c:f>
              <c:numCache>
                <c:formatCode>0.0%</c:formatCode>
                <c:ptCount val="27"/>
                <c:pt idx="0">
                  <c:v>0.28179763735818619</c:v>
                </c:pt>
                <c:pt idx="1">
                  <c:v>0.27609303723952511</c:v>
                </c:pt>
                <c:pt idx="2">
                  <c:v>0.3010359600956769</c:v>
                </c:pt>
                <c:pt idx="3">
                  <c:v>0.26993868012882311</c:v>
                </c:pt>
                <c:pt idx="4">
                  <c:v>0.24981039989935203</c:v>
                </c:pt>
                <c:pt idx="5">
                  <c:v>0.27372246571007197</c:v>
                </c:pt>
                <c:pt idx="6">
                  <c:v>0.23748843953077006</c:v>
                </c:pt>
                <c:pt idx="7">
                  <c:v>0.25461321857903463</c:v>
                </c:pt>
                <c:pt idx="8">
                  <c:v>0.26185902590723031</c:v>
                </c:pt>
                <c:pt idx="9">
                  <c:v>0.26133305585100924</c:v>
                </c:pt>
                <c:pt idx="10">
                  <c:v>0.24073940136920932</c:v>
                </c:pt>
                <c:pt idx="11">
                  <c:v>0.25778195914185281</c:v>
                </c:pt>
                <c:pt idx="12">
                  <c:v>0.25049545709534227</c:v>
                </c:pt>
                <c:pt idx="13">
                  <c:v>0.24625040632993081</c:v>
                </c:pt>
                <c:pt idx="14">
                  <c:v>0.23651447658151084</c:v>
                </c:pt>
                <c:pt idx="15">
                  <c:v>0.22753494473467673</c:v>
                </c:pt>
                <c:pt idx="16">
                  <c:v>0.22051985262216198</c:v>
                </c:pt>
                <c:pt idx="17">
                  <c:v>0.23083268878680671</c:v>
                </c:pt>
                <c:pt idx="18">
                  <c:v>0.21268085703424366</c:v>
                </c:pt>
                <c:pt idx="19">
                  <c:v>0.22085005206373157</c:v>
                </c:pt>
                <c:pt idx="20">
                  <c:v>0.22640430972043257</c:v>
                </c:pt>
                <c:pt idx="21">
                  <c:v>0.20325600311144196</c:v>
                </c:pt>
                <c:pt idx="22">
                  <c:v>0.20941444901419759</c:v>
                </c:pt>
                <c:pt idx="23">
                  <c:v>0.19640600444337572</c:v>
                </c:pt>
                <c:pt idx="24">
                  <c:v>0.20635890353771361</c:v>
                </c:pt>
                <c:pt idx="25">
                  <c:v>0.21438013588431731</c:v>
                </c:pt>
                <c:pt idx="26">
                  <c:v>0.17896782216457169</c:v>
                </c:pt>
              </c:numCache>
            </c:numRef>
          </c:val>
        </c:ser>
        <c:ser>
          <c:idx val="3"/>
          <c:order val="3"/>
          <c:tx>
            <c:strRef>
              <c:f>'tramos anuales % 2'!$M$2</c:f>
              <c:strCache>
                <c:ptCount val="1"/>
                <c:pt idx="0">
                  <c:v>45 a 48</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2'!$M$3:$M$29</c:f>
              <c:numCache>
                <c:formatCode>0.0%</c:formatCode>
                <c:ptCount val="27"/>
                <c:pt idx="0">
                  <c:v>0.31258221547109261</c:v>
                </c:pt>
                <c:pt idx="1">
                  <c:v>0.33921224881731626</c:v>
                </c:pt>
                <c:pt idx="2">
                  <c:v>0.34335200802938326</c:v>
                </c:pt>
                <c:pt idx="3">
                  <c:v>0.36776788798704807</c:v>
                </c:pt>
                <c:pt idx="4">
                  <c:v>0.39873102269505967</c:v>
                </c:pt>
                <c:pt idx="5">
                  <c:v>0.38387738359911966</c:v>
                </c:pt>
                <c:pt idx="6">
                  <c:v>0.39131098603979686</c:v>
                </c:pt>
                <c:pt idx="7">
                  <c:v>0.38510790435460207</c:v>
                </c:pt>
                <c:pt idx="8">
                  <c:v>0.39186257740240149</c:v>
                </c:pt>
                <c:pt idx="9">
                  <c:v>0.39898939544409467</c:v>
                </c:pt>
                <c:pt idx="10">
                  <c:v>0.41088842059736136</c:v>
                </c:pt>
                <c:pt idx="11">
                  <c:v>0.37900854443894433</c:v>
                </c:pt>
                <c:pt idx="12">
                  <c:v>0.41123358400658649</c:v>
                </c:pt>
                <c:pt idx="13">
                  <c:v>0.40624920559456146</c:v>
                </c:pt>
                <c:pt idx="14">
                  <c:v>0.40638713988662051</c:v>
                </c:pt>
                <c:pt idx="15">
                  <c:v>0.42345151117412888</c:v>
                </c:pt>
                <c:pt idx="16">
                  <c:v>0.39534541014128177</c:v>
                </c:pt>
                <c:pt idx="17">
                  <c:v>0.37434892090717337</c:v>
                </c:pt>
                <c:pt idx="18">
                  <c:v>0.38065737937673683</c:v>
                </c:pt>
                <c:pt idx="19">
                  <c:v>0.36861714012967922</c:v>
                </c:pt>
                <c:pt idx="20">
                  <c:v>0.2703480740645936</c:v>
                </c:pt>
                <c:pt idx="21">
                  <c:v>0.28743288543353546</c:v>
                </c:pt>
                <c:pt idx="22">
                  <c:v>0.29744837166320715</c:v>
                </c:pt>
                <c:pt idx="23">
                  <c:v>0.32286386477519052</c:v>
                </c:pt>
                <c:pt idx="24">
                  <c:v>0.30841505926440604</c:v>
                </c:pt>
                <c:pt idx="25">
                  <c:v>0.32269455859538143</c:v>
                </c:pt>
                <c:pt idx="26">
                  <c:v>0.35270360542477242</c:v>
                </c:pt>
              </c:numCache>
            </c:numRef>
          </c:val>
        </c:ser>
        <c:ser>
          <c:idx val="4"/>
          <c:order val="4"/>
          <c:tx>
            <c:strRef>
              <c:f>'tramos anuales % 2'!$N$2</c:f>
              <c:strCache>
                <c:ptCount val="1"/>
                <c:pt idx="0">
                  <c:v>49 a 60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2'!$N$3:$N$29</c:f>
              <c:numCache>
                <c:formatCode>0.0%</c:formatCode>
                <c:ptCount val="27"/>
                <c:pt idx="0">
                  <c:v>0.17499418609981138</c:v>
                </c:pt>
                <c:pt idx="1">
                  <c:v>0.16651199946917694</c:v>
                </c:pt>
                <c:pt idx="2">
                  <c:v>0.15756630183174697</c:v>
                </c:pt>
                <c:pt idx="3">
                  <c:v>0.14168869779044949</c:v>
                </c:pt>
                <c:pt idx="4">
                  <c:v>0.13619786882086274</c:v>
                </c:pt>
                <c:pt idx="5">
                  <c:v>0.13744542928329598</c:v>
                </c:pt>
                <c:pt idx="6">
                  <c:v>0.14233365032530756</c:v>
                </c:pt>
                <c:pt idx="7">
                  <c:v>0.12832575031126256</c:v>
                </c:pt>
                <c:pt idx="8">
                  <c:v>0.13624978494841572</c:v>
                </c:pt>
                <c:pt idx="9">
                  <c:v>0.13190990125721841</c:v>
                </c:pt>
                <c:pt idx="10">
                  <c:v>0.12590416637255519</c:v>
                </c:pt>
                <c:pt idx="11">
                  <c:v>0.13318839665709742</c:v>
                </c:pt>
                <c:pt idx="12">
                  <c:v>0.12473175923707364</c:v>
                </c:pt>
                <c:pt idx="13">
                  <c:v>0.12004230158253676</c:v>
                </c:pt>
                <c:pt idx="14">
                  <c:v>0.11386791965072555</c:v>
                </c:pt>
                <c:pt idx="15">
                  <c:v>0.10707840327968673</c:v>
                </c:pt>
                <c:pt idx="16">
                  <c:v>0.11794227090706846</c:v>
                </c:pt>
                <c:pt idx="17">
                  <c:v>0.1093383904105413</c:v>
                </c:pt>
                <c:pt idx="18">
                  <c:v>9.9110596338543355E-2</c:v>
                </c:pt>
                <c:pt idx="19">
                  <c:v>9.1588887504061342E-2</c:v>
                </c:pt>
                <c:pt idx="20">
                  <c:v>9.6590925618344245E-2</c:v>
                </c:pt>
                <c:pt idx="21">
                  <c:v>9.2950011683129177E-2</c:v>
                </c:pt>
                <c:pt idx="22">
                  <c:v>8.5401652902342862E-2</c:v>
                </c:pt>
                <c:pt idx="23">
                  <c:v>7.7027642550181699E-2</c:v>
                </c:pt>
                <c:pt idx="24">
                  <c:v>7.6205647685679695E-2</c:v>
                </c:pt>
                <c:pt idx="25">
                  <c:v>6.7495000722837734E-2</c:v>
                </c:pt>
                <c:pt idx="26">
                  <c:v>6.3627025382554145E-2</c:v>
                </c:pt>
              </c:numCache>
            </c:numRef>
          </c:val>
        </c:ser>
        <c:ser>
          <c:idx val="5"/>
          <c:order val="5"/>
          <c:tx>
            <c:strRef>
              <c:f>'tramos anuales % 2'!$O$2</c:f>
              <c:strCache>
                <c:ptCount val="1"/>
                <c:pt idx="0">
                  <c:v>Más de 60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2'!$O$3:$O$29</c:f>
              <c:numCache>
                <c:formatCode>0.0%</c:formatCode>
                <c:ptCount val="27"/>
                <c:pt idx="0">
                  <c:v>4.7500172592853523E-2</c:v>
                </c:pt>
                <c:pt idx="1">
                  <c:v>4.5518828005640374E-2</c:v>
                </c:pt>
                <c:pt idx="2">
                  <c:v>3.6427401286510244E-2</c:v>
                </c:pt>
                <c:pt idx="3">
                  <c:v>4.8649193430782278E-2</c:v>
                </c:pt>
                <c:pt idx="4">
                  <c:v>3.9230891254005591E-2</c:v>
                </c:pt>
                <c:pt idx="5">
                  <c:v>3.8516215593137351E-2</c:v>
                </c:pt>
                <c:pt idx="6">
                  <c:v>3.5487623090648686E-2</c:v>
                </c:pt>
                <c:pt idx="7">
                  <c:v>2.6310997707357633E-2</c:v>
                </c:pt>
                <c:pt idx="8">
                  <c:v>2.5006061687933252E-2</c:v>
                </c:pt>
                <c:pt idx="9">
                  <c:v>2.1859714979793297E-2</c:v>
                </c:pt>
                <c:pt idx="10">
                  <c:v>2.3868760228376432E-2</c:v>
                </c:pt>
                <c:pt idx="11">
                  <c:v>2.7957112796903515E-2</c:v>
                </c:pt>
                <c:pt idx="12">
                  <c:v>2.2801051419893251E-2</c:v>
                </c:pt>
                <c:pt idx="13">
                  <c:v>2.4769493965763893E-2</c:v>
                </c:pt>
                <c:pt idx="14">
                  <c:v>2.6517712187115218E-2</c:v>
                </c:pt>
                <c:pt idx="15">
                  <c:v>2.248700508716495E-2</c:v>
                </c:pt>
                <c:pt idx="16">
                  <c:v>3.2272351721862262E-2</c:v>
                </c:pt>
                <c:pt idx="17">
                  <c:v>3.0847866115492291E-2</c:v>
                </c:pt>
                <c:pt idx="18">
                  <c:v>3.1936811552335215E-2</c:v>
                </c:pt>
                <c:pt idx="19">
                  <c:v>3.2323508237052941E-2</c:v>
                </c:pt>
                <c:pt idx="20">
                  <c:v>5.2108573481373321E-2</c:v>
                </c:pt>
                <c:pt idx="21">
                  <c:v>5.0167094540659388E-2</c:v>
                </c:pt>
                <c:pt idx="22">
                  <c:v>4.3555730594571782E-2</c:v>
                </c:pt>
                <c:pt idx="23">
                  <c:v>4.0976670480895538E-2</c:v>
                </c:pt>
                <c:pt idx="24">
                  <c:v>3.8395680536358633E-2</c:v>
                </c:pt>
                <c:pt idx="25">
                  <c:v>3.417474294155274E-2</c:v>
                </c:pt>
                <c:pt idx="26">
                  <c:v>3.5198062498153146E-2</c:v>
                </c:pt>
              </c:numCache>
            </c:numRef>
          </c:val>
        </c:ser>
        <c:axId val="61289216"/>
        <c:axId val="61290752"/>
      </c:areaChart>
      <c:catAx>
        <c:axId val="61289216"/>
        <c:scaling>
          <c:orientation val="minMax"/>
        </c:scaling>
        <c:axPos val="b"/>
        <c:numFmt formatCode="General" sourceLinked="1"/>
        <c:majorTickMark val="none"/>
        <c:minorTickMark val="cross"/>
        <c:tickLblPos val="nextTo"/>
        <c:txPr>
          <a:bodyPr/>
          <a:lstStyle/>
          <a:p>
            <a:pPr>
              <a:defRPr sz="1200" b="1"/>
            </a:pPr>
            <a:endParaRPr lang="es-CL"/>
          </a:p>
        </c:txPr>
        <c:crossAx val="61290752"/>
        <c:crosses val="autoZero"/>
        <c:auto val="1"/>
        <c:lblAlgn val="ctr"/>
        <c:lblOffset val="100"/>
      </c:catAx>
      <c:valAx>
        <c:axId val="61290752"/>
        <c:scaling>
          <c:orientation val="minMax"/>
          <c:max val="1"/>
        </c:scaling>
        <c:axPos val="l"/>
        <c:numFmt formatCode="0.0%" sourceLinked="1"/>
        <c:majorTickMark val="none"/>
        <c:minorTickMark val="in"/>
        <c:tickLblPos val="nextTo"/>
        <c:txPr>
          <a:bodyPr/>
          <a:lstStyle/>
          <a:p>
            <a:pPr>
              <a:defRPr b="1"/>
            </a:pPr>
            <a:endParaRPr lang="es-CL"/>
          </a:p>
        </c:txPr>
        <c:crossAx val="61289216"/>
        <c:crosses val="autoZero"/>
        <c:crossBetween val="midCat"/>
      </c:valAx>
    </c:plotArea>
    <c:legend>
      <c:legendPos val="r"/>
      <c:layout>
        <c:manualLayout>
          <c:xMode val="edge"/>
          <c:yMode val="edge"/>
          <c:x val="0.89283743901284152"/>
          <c:y val="3.5636740246286151E-2"/>
          <c:w val="0.10716256098715853"/>
          <c:h val="0.71171476706094428"/>
        </c:manualLayout>
      </c:layout>
      <c:txPr>
        <a:bodyPr/>
        <a:lstStyle/>
        <a:p>
          <a:pPr>
            <a:defRPr sz="1100" b="1"/>
          </a:pPr>
          <a:endParaRPr lang="es-CL"/>
        </a:p>
      </c:txPr>
    </c:legend>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CL"/>
  <c:chart>
    <c:plotArea>
      <c:layout/>
      <c:areaChart>
        <c:grouping val="percentStacked"/>
        <c:ser>
          <c:idx val="0"/>
          <c:order val="0"/>
          <c:tx>
            <c:strRef>
              <c:f>'tramos anuales % 2'!$Q$2</c:f>
              <c:strCache>
                <c:ptCount val="1"/>
                <c:pt idx="0">
                  <c:v>Hasta 10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2'!$Q$3:$Q$29</c:f>
              <c:numCache>
                <c:formatCode>0.0%</c:formatCode>
                <c:ptCount val="27"/>
                <c:pt idx="0">
                  <c:v>3.3547448247334875E-2</c:v>
                </c:pt>
                <c:pt idx="1">
                  <c:v>3.3141693868159849E-2</c:v>
                </c:pt>
                <c:pt idx="2">
                  <c:v>3.0672582192295569E-2</c:v>
                </c:pt>
                <c:pt idx="3">
                  <c:v>3.6874045004243315E-2</c:v>
                </c:pt>
                <c:pt idx="4">
                  <c:v>4.0296976074335619E-2</c:v>
                </c:pt>
                <c:pt idx="5">
                  <c:v>3.588906042549498E-2</c:v>
                </c:pt>
                <c:pt idx="6">
                  <c:v>4.6924007868665317E-2</c:v>
                </c:pt>
                <c:pt idx="7">
                  <c:v>5.0064013005323545E-2</c:v>
                </c:pt>
                <c:pt idx="8">
                  <c:v>4.0922991601964817E-2</c:v>
                </c:pt>
                <c:pt idx="9">
                  <c:v>4.5483879646310989E-2</c:v>
                </c:pt>
                <c:pt idx="10">
                  <c:v>5.8049038871629752E-2</c:v>
                </c:pt>
                <c:pt idx="11">
                  <c:v>5.9716866453191887E-2</c:v>
                </c:pt>
                <c:pt idx="12">
                  <c:v>5.2797416440421671E-2</c:v>
                </c:pt>
                <c:pt idx="13">
                  <c:v>5.5885231880313836E-2</c:v>
                </c:pt>
                <c:pt idx="14">
                  <c:v>6.19895644358468E-2</c:v>
                </c:pt>
                <c:pt idx="15">
                  <c:v>6.3918660622512183E-2</c:v>
                </c:pt>
                <c:pt idx="16">
                  <c:v>6.4043566171006164E-2</c:v>
                </c:pt>
                <c:pt idx="17">
                  <c:v>7.296354862773137E-2</c:v>
                </c:pt>
                <c:pt idx="18">
                  <c:v>8.5141472066195586E-2</c:v>
                </c:pt>
                <c:pt idx="19">
                  <c:v>9.239208081876045E-2</c:v>
                </c:pt>
                <c:pt idx="20">
                  <c:v>0.10458469703439888</c:v>
                </c:pt>
                <c:pt idx="21">
                  <c:v>0.1118773452250834</c:v>
                </c:pt>
                <c:pt idx="22">
                  <c:v>0.11198035298375228</c:v>
                </c:pt>
                <c:pt idx="23">
                  <c:v>0.11082877741351062</c:v>
                </c:pt>
                <c:pt idx="24">
                  <c:v>0.11710209328489607</c:v>
                </c:pt>
                <c:pt idx="25">
                  <c:v>0.11530260908481316</c:v>
                </c:pt>
                <c:pt idx="26">
                  <c:v>0.12912703803396985</c:v>
                </c:pt>
              </c:numCache>
            </c:numRef>
          </c:val>
        </c:ser>
        <c:ser>
          <c:idx val="1"/>
          <c:order val="1"/>
          <c:tx>
            <c:strRef>
              <c:f>'tramos anuales % 2'!$R$2</c:f>
              <c:strCache>
                <c:ptCount val="1"/>
                <c:pt idx="0">
                  <c:v>11 a 30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2'!$R$3:$R$29</c:f>
              <c:numCache>
                <c:formatCode>0.0%</c:formatCode>
                <c:ptCount val="27"/>
                <c:pt idx="0">
                  <c:v>7.1786870799513083E-2</c:v>
                </c:pt>
                <c:pt idx="1">
                  <c:v>6.6156789532772486E-2</c:v>
                </c:pt>
                <c:pt idx="2">
                  <c:v>5.9612134896362121E-2</c:v>
                </c:pt>
                <c:pt idx="3">
                  <c:v>6.1430722709699515E-2</c:v>
                </c:pt>
                <c:pt idx="4">
                  <c:v>6.1454216860582389E-2</c:v>
                </c:pt>
                <c:pt idx="5">
                  <c:v>6.2734976953661453E-2</c:v>
                </c:pt>
                <c:pt idx="6">
                  <c:v>7.492695750644246E-2</c:v>
                </c:pt>
                <c:pt idx="7">
                  <c:v>8.5537221393446425E-2</c:v>
                </c:pt>
                <c:pt idx="8">
                  <c:v>7.7275578588272539E-2</c:v>
                </c:pt>
                <c:pt idx="9">
                  <c:v>8.1259286788897753E-2</c:v>
                </c:pt>
                <c:pt idx="10">
                  <c:v>8.147800142859235E-2</c:v>
                </c:pt>
                <c:pt idx="11">
                  <c:v>9.3217366185753284E-2</c:v>
                </c:pt>
                <c:pt idx="12">
                  <c:v>9.2375612273598529E-2</c:v>
                </c:pt>
                <c:pt idx="13">
                  <c:v>9.6579427782534463E-2</c:v>
                </c:pt>
                <c:pt idx="14">
                  <c:v>9.6011051723605759E-2</c:v>
                </c:pt>
                <c:pt idx="15">
                  <c:v>9.7831331387574716E-2</c:v>
                </c:pt>
                <c:pt idx="16">
                  <c:v>0.10760233604218948</c:v>
                </c:pt>
                <c:pt idx="17">
                  <c:v>0.11100996953967607</c:v>
                </c:pt>
                <c:pt idx="18">
                  <c:v>0.11741199215640455</c:v>
                </c:pt>
                <c:pt idx="19">
                  <c:v>0.11842587075332947</c:v>
                </c:pt>
                <c:pt idx="20">
                  <c:v>0.15730923180763789</c:v>
                </c:pt>
                <c:pt idx="21">
                  <c:v>0.15909199104763849</c:v>
                </c:pt>
                <c:pt idx="22">
                  <c:v>0.16080146285708272</c:v>
                </c:pt>
                <c:pt idx="23">
                  <c:v>0.16399009097716524</c:v>
                </c:pt>
                <c:pt idx="24">
                  <c:v>0.16396386551271566</c:v>
                </c:pt>
                <c:pt idx="25">
                  <c:v>0.15578376681895606</c:v>
                </c:pt>
                <c:pt idx="26">
                  <c:v>0.14993440681509757</c:v>
                </c:pt>
              </c:numCache>
            </c:numRef>
          </c:val>
        </c:ser>
        <c:ser>
          <c:idx val="2"/>
          <c:order val="2"/>
          <c:tx>
            <c:strRef>
              <c:f>'tramos anuales % 2'!$S$2</c:f>
              <c:strCache>
                <c:ptCount val="1"/>
                <c:pt idx="0">
                  <c:v>31 a 44</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2'!$S$3:$S$29</c:f>
              <c:numCache>
                <c:formatCode>0.0%</c:formatCode>
                <c:ptCount val="27"/>
                <c:pt idx="0">
                  <c:v>0.2710969245020648</c:v>
                </c:pt>
                <c:pt idx="1">
                  <c:v>0.25019174576326375</c:v>
                </c:pt>
                <c:pt idx="2">
                  <c:v>0.27805549449232503</c:v>
                </c:pt>
                <c:pt idx="3">
                  <c:v>0.24102966238981016</c:v>
                </c:pt>
                <c:pt idx="4">
                  <c:v>0.21230495115969691</c:v>
                </c:pt>
                <c:pt idx="5">
                  <c:v>0.24030662462925617</c:v>
                </c:pt>
                <c:pt idx="6">
                  <c:v>0.20623736444373689</c:v>
                </c:pt>
                <c:pt idx="7">
                  <c:v>0.22646259777698094</c:v>
                </c:pt>
                <c:pt idx="8">
                  <c:v>0.23217635873871018</c:v>
                </c:pt>
                <c:pt idx="9">
                  <c:v>0.22634558889877998</c:v>
                </c:pt>
                <c:pt idx="10">
                  <c:v>0.20524830194895416</c:v>
                </c:pt>
                <c:pt idx="11">
                  <c:v>0.22142061619524414</c:v>
                </c:pt>
                <c:pt idx="12">
                  <c:v>0.21100189195003496</c:v>
                </c:pt>
                <c:pt idx="13">
                  <c:v>0.20954559943875672</c:v>
                </c:pt>
                <c:pt idx="14">
                  <c:v>0.20149826738920093</c:v>
                </c:pt>
                <c:pt idx="15">
                  <c:v>0.19575514816735459</c:v>
                </c:pt>
                <c:pt idx="16">
                  <c:v>0.18719129489891426</c:v>
                </c:pt>
                <c:pt idx="17">
                  <c:v>0.19769939079352261</c:v>
                </c:pt>
                <c:pt idx="18">
                  <c:v>0.18399181199417791</c:v>
                </c:pt>
                <c:pt idx="19">
                  <c:v>0.19091218088138526</c:v>
                </c:pt>
                <c:pt idx="20">
                  <c:v>0.20784696201370839</c:v>
                </c:pt>
                <c:pt idx="21">
                  <c:v>0.18575103581840413</c:v>
                </c:pt>
                <c:pt idx="22">
                  <c:v>0.19377870829034669</c:v>
                </c:pt>
                <c:pt idx="23">
                  <c:v>0.1787572783715137</c:v>
                </c:pt>
                <c:pt idx="24">
                  <c:v>0.19311574894813177</c:v>
                </c:pt>
                <c:pt idx="25">
                  <c:v>0.19861635807108122</c:v>
                </c:pt>
                <c:pt idx="26">
                  <c:v>0.15894800338127305</c:v>
                </c:pt>
              </c:numCache>
            </c:numRef>
          </c:val>
        </c:ser>
        <c:ser>
          <c:idx val="3"/>
          <c:order val="3"/>
          <c:tx>
            <c:strRef>
              <c:f>'tramos anuales % 2'!$T$2</c:f>
              <c:strCache>
                <c:ptCount val="1"/>
                <c:pt idx="0">
                  <c:v>45 a 48</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2'!$T$3:$T$29</c:f>
              <c:numCache>
                <c:formatCode>0.0%</c:formatCode>
                <c:ptCount val="27"/>
                <c:pt idx="0">
                  <c:v>0.40909273440319954</c:v>
                </c:pt>
                <c:pt idx="1">
                  <c:v>0.45009420362533675</c:v>
                </c:pt>
                <c:pt idx="2">
                  <c:v>0.44046114999770331</c:v>
                </c:pt>
                <c:pt idx="3">
                  <c:v>0.47108444352861362</c:v>
                </c:pt>
                <c:pt idx="4">
                  <c:v>0.50445094573217941</c:v>
                </c:pt>
                <c:pt idx="5">
                  <c:v>0.47372081079074696</c:v>
                </c:pt>
                <c:pt idx="6">
                  <c:v>0.47973873780599036</c:v>
                </c:pt>
                <c:pt idx="7">
                  <c:v>0.47741243875263056</c:v>
                </c:pt>
                <c:pt idx="8">
                  <c:v>0.4757702703962271</c:v>
                </c:pt>
                <c:pt idx="9">
                  <c:v>0.48466680174001797</c:v>
                </c:pt>
                <c:pt idx="10">
                  <c:v>0.49525842706202738</c:v>
                </c:pt>
                <c:pt idx="11">
                  <c:v>0.45073133107028451</c:v>
                </c:pt>
                <c:pt idx="12">
                  <c:v>0.48766712008569507</c:v>
                </c:pt>
                <c:pt idx="13">
                  <c:v>0.48569956802121617</c:v>
                </c:pt>
                <c:pt idx="14">
                  <c:v>0.4888113742131559</c:v>
                </c:pt>
                <c:pt idx="15">
                  <c:v>0.49459886168652822</c:v>
                </c:pt>
                <c:pt idx="16">
                  <c:v>0.46790666583220941</c:v>
                </c:pt>
                <c:pt idx="17">
                  <c:v>0.453607489199018</c:v>
                </c:pt>
                <c:pt idx="18">
                  <c:v>0.46081809682645786</c:v>
                </c:pt>
                <c:pt idx="19">
                  <c:v>0.44726363964694765</c:v>
                </c:pt>
                <c:pt idx="20">
                  <c:v>0.32404721179505641</c:v>
                </c:pt>
                <c:pt idx="21">
                  <c:v>0.34524296504186092</c:v>
                </c:pt>
                <c:pt idx="22">
                  <c:v>0.35207104722508631</c:v>
                </c:pt>
                <c:pt idx="23">
                  <c:v>0.37721916591802795</c:v>
                </c:pt>
                <c:pt idx="24">
                  <c:v>0.36263314835531479</c:v>
                </c:pt>
                <c:pt idx="25">
                  <c:v>0.37998212358291511</c:v>
                </c:pt>
                <c:pt idx="26">
                  <c:v>0.41732182612372321</c:v>
                </c:pt>
              </c:numCache>
            </c:numRef>
          </c:val>
        </c:ser>
        <c:ser>
          <c:idx val="4"/>
          <c:order val="4"/>
          <c:tx>
            <c:strRef>
              <c:f>'tramos anuales % 2'!$U$2</c:f>
              <c:strCache>
                <c:ptCount val="1"/>
                <c:pt idx="0">
                  <c:v>49 a 60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2'!$U$3:$U$29</c:f>
              <c:numCache>
                <c:formatCode>0.0%</c:formatCode>
                <c:ptCount val="27"/>
                <c:pt idx="0">
                  <c:v>0.17888376317608148</c:v>
                </c:pt>
                <c:pt idx="1">
                  <c:v>0.16593259839398072</c:v>
                </c:pt>
                <c:pt idx="2">
                  <c:v>0.16362214687353219</c:v>
                </c:pt>
                <c:pt idx="3">
                  <c:v>0.15396688568673508</c:v>
                </c:pt>
                <c:pt idx="4">
                  <c:v>0.14949543732508194</c:v>
                </c:pt>
                <c:pt idx="5">
                  <c:v>0.15404761580109713</c:v>
                </c:pt>
                <c:pt idx="6">
                  <c:v>0.15659360338875788</c:v>
                </c:pt>
                <c:pt idx="7">
                  <c:v>0.13458885415985969</c:v>
                </c:pt>
                <c:pt idx="8">
                  <c:v>0.14865659399554465</c:v>
                </c:pt>
                <c:pt idx="9">
                  <c:v>0.13858311546604948</c:v>
                </c:pt>
                <c:pt idx="10">
                  <c:v>0.13378867151794804</c:v>
                </c:pt>
                <c:pt idx="11">
                  <c:v>0.14233864314058328</c:v>
                </c:pt>
                <c:pt idx="12">
                  <c:v>0.13203239165595046</c:v>
                </c:pt>
                <c:pt idx="13">
                  <c:v>0.12804052241433803</c:v>
                </c:pt>
                <c:pt idx="14">
                  <c:v>0.12426621825869914</c:v>
                </c:pt>
                <c:pt idx="15">
                  <c:v>0.12345021459360209</c:v>
                </c:pt>
                <c:pt idx="16">
                  <c:v>0.13846608549864325</c:v>
                </c:pt>
                <c:pt idx="17">
                  <c:v>0.1311535293569141</c:v>
                </c:pt>
                <c:pt idx="18">
                  <c:v>0.11418301292772161</c:v>
                </c:pt>
                <c:pt idx="19">
                  <c:v>0.11112359298802089</c:v>
                </c:pt>
                <c:pt idx="20">
                  <c:v>0.13057859658632173</c:v>
                </c:pt>
                <c:pt idx="21">
                  <c:v>0.12468137213047882</c:v>
                </c:pt>
                <c:pt idx="22">
                  <c:v>0.11646613191464562</c:v>
                </c:pt>
                <c:pt idx="23">
                  <c:v>0.10715772996355367</c:v>
                </c:pt>
                <c:pt idx="24">
                  <c:v>0.10479411115803915</c:v>
                </c:pt>
                <c:pt idx="25">
                  <c:v>9.5234775403459523E-2</c:v>
                </c:pt>
                <c:pt idx="26">
                  <c:v>9.1151230843409106E-2</c:v>
                </c:pt>
              </c:numCache>
            </c:numRef>
          </c:val>
        </c:ser>
        <c:ser>
          <c:idx val="5"/>
          <c:order val="5"/>
          <c:tx>
            <c:strRef>
              <c:f>'tramos anuales % 2'!$V$2</c:f>
              <c:strCache>
                <c:ptCount val="1"/>
                <c:pt idx="0">
                  <c:v>Más de 60</c:v>
                </c:pt>
              </c:strCache>
            </c:strRef>
          </c:tx>
          <c:spPr>
            <a:ln w="25400">
              <a:noFill/>
            </a:ln>
          </c:spPr>
          <c:cat>
            <c:numRef>
              <c:f>'tramos anuales % 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'tramos anuales % 2'!$V$3:$V$29</c:f>
              <c:numCache>
                <c:formatCode>0.0%</c:formatCode>
                <c:ptCount val="27"/>
                <c:pt idx="0">
                  <c:v>3.5592258871806115E-2</c:v>
                </c:pt>
                <c:pt idx="1">
                  <c:v>3.4482968816486284E-2</c:v>
                </c:pt>
                <c:pt idx="2">
                  <c:v>2.7576491547781828E-2</c:v>
                </c:pt>
                <c:pt idx="3">
                  <c:v>3.5614240680898655E-2</c:v>
                </c:pt>
                <c:pt idx="4">
                  <c:v>3.1997472848123452E-2</c:v>
                </c:pt>
                <c:pt idx="5">
                  <c:v>3.3300911399743754E-2</c:v>
                </c:pt>
                <c:pt idx="6">
                  <c:v>3.5579328986407158E-2</c:v>
                </c:pt>
                <c:pt idx="7">
                  <c:v>2.5934874911759113E-2</c:v>
                </c:pt>
                <c:pt idx="8">
                  <c:v>2.5198206679280803E-2</c:v>
                </c:pt>
                <c:pt idx="9">
                  <c:v>2.3661327459944061E-2</c:v>
                </c:pt>
                <c:pt idx="10">
                  <c:v>2.6177559170848384E-2</c:v>
                </c:pt>
                <c:pt idx="11">
                  <c:v>3.2575176954942886E-2</c:v>
                </c:pt>
                <c:pt idx="12">
                  <c:v>2.4125567594299343E-2</c:v>
                </c:pt>
                <c:pt idx="13">
                  <c:v>2.4249650462840864E-2</c:v>
                </c:pt>
                <c:pt idx="14">
                  <c:v>2.7423523979491996E-2</c:v>
                </c:pt>
                <c:pt idx="15">
                  <c:v>2.4445783542428514E-2</c:v>
                </c:pt>
                <c:pt idx="16">
                  <c:v>3.4790051557038168E-2</c:v>
                </c:pt>
                <c:pt idx="17">
                  <c:v>3.3566072483138032E-2</c:v>
                </c:pt>
                <c:pt idx="18">
                  <c:v>3.8453614029042786E-2</c:v>
                </c:pt>
                <c:pt idx="19">
                  <c:v>3.9882634911556532E-2</c:v>
                </c:pt>
                <c:pt idx="20">
                  <c:v>7.563330076287722E-2</c:v>
                </c:pt>
                <c:pt idx="21">
                  <c:v>7.3355290736534795E-2</c:v>
                </c:pt>
                <c:pt idx="22">
                  <c:v>6.4902296729086664E-2</c:v>
                </c:pt>
                <c:pt idx="23">
                  <c:v>6.2046957356229351E-2</c:v>
                </c:pt>
                <c:pt idx="24">
                  <c:v>5.8391032740902814E-2</c:v>
                </c:pt>
                <c:pt idx="25">
                  <c:v>5.5080367038775523E-2</c:v>
                </c:pt>
                <c:pt idx="26">
                  <c:v>5.3517494802527835E-2</c:v>
                </c:pt>
              </c:numCache>
            </c:numRef>
          </c:val>
        </c:ser>
        <c:axId val="62667392"/>
        <c:axId val="62693760"/>
      </c:areaChart>
      <c:catAx>
        <c:axId val="62667392"/>
        <c:scaling>
          <c:orientation val="minMax"/>
        </c:scaling>
        <c:axPos val="b"/>
        <c:numFmt formatCode="General" sourceLinked="1"/>
        <c:tickLblPos val="nextTo"/>
        <c:txPr>
          <a:bodyPr/>
          <a:lstStyle/>
          <a:p>
            <a:pPr>
              <a:defRPr sz="1100" b="1"/>
            </a:pPr>
            <a:endParaRPr lang="es-CL"/>
          </a:p>
        </c:txPr>
        <c:crossAx val="62693760"/>
        <c:crosses val="autoZero"/>
        <c:auto val="1"/>
        <c:lblAlgn val="ctr"/>
        <c:lblOffset val="100"/>
      </c:catAx>
      <c:valAx>
        <c:axId val="62693760"/>
        <c:scaling>
          <c:orientation val="minMax"/>
        </c:scaling>
        <c:axPos val="l"/>
        <c:majorGridlines/>
        <c:numFmt formatCode="0%" sourceLinked="1"/>
        <c:tickLblPos val="nextTo"/>
        <c:txPr>
          <a:bodyPr/>
          <a:lstStyle/>
          <a:p>
            <a:pPr>
              <a:defRPr b="1"/>
            </a:pPr>
            <a:endParaRPr lang="es-CL"/>
          </a:p>
        </c:txPr>
        <c:crossAx val="62667392"/>
        <c:crosses val="autoZero"/>
        <c:crossBetween val="midCat"/>
      </c:valAx>
    </c:plotArea>
    <c:legend>
      <c:legendPos val="r"/>
      <c:layout/>
      <c:txPr>
        <a:bodyPr/>
        <a:lstStyle/>
        <a:p>
          <a:pPr>
            <a:defRPr sz="1400" b="1"/>
          </a:pPr>
          <a:endParaRPr lang="es-CL"/>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chart>
    <c:plotArea>
      <c:layout/>
      <c:lineChart>
        <c:grouping val="standard"/>
        <c:ser>
          <c:idx val="0"/>
          <c:order val="0"/>
          <c:tx>
            <c:strRef>
              <c:f>salarios!$K$3</c:f>
              <c:strCache>
                <c:ptCount val="1"/>
                <c:pt idx="0">
                  <c:v>Total</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salarios!$K$4:$K$28</c:f>
              <c:numCache>
                <c:formatCode>0.00</c:formatCode>
                <c:ptCount val="25"/>
                <c:pt idx="0" formatCode="General">
                  <c:v>100</c:v>
                </c:pt>
                <c:pt idx="1">
                  <c:v>92.071315632121085</c:v>
                </c:pt>
                <c:pt idx="2">
                  <c:v>113.90193643876945</c:v>
                </c:pt>
                <c:pt idx="3">
                  <c:v>116.31817421081954</c:v>
                </c:pt>
                <c:pt idx="4">
                  <c:v>129.55836163730299</c:v>
                </c:pt>
                <c:pt idx="5">
                  <c:v>132.73798615622837</c:v>
                </c:pt>
                <c:pt idx="6">
                  <c:v>137.35443557075445</c:v>
                </c:pt>
                <c:pt idx="7">
                  <c:v>139.44377236428451</c:v>
                </c:pt>
                <c:pt idx="8">
                  <c:v>133.68615267290969</c:v>
                </c:pt>
                <c:pt idx="9">
                  <c:v>132.19566786869606</c:v>
                </c:pt>
                <c:pt idx="10">
                  <c:v>133.42162432379706</c:v>
                </c:pt>
                <c:pt idx="11">
                  <c:v>130.56925668686398</c:v>
                </c:pt>
                <c:pt idx="12">
                  <c:v>137.69556177088671</c:v>
                </c:pt>
                <c:pt idx="13">
                  <c:v>132.24859377188557</c:v>
                </c:pt>
                <c:pt idx="14">
                  <c:v>132.3066093130769</c:v>
                </c:pt>
                <c:pt idx="15">
                  <c:v>143.67218327966205</c:v>
                </c:pt>
                <c:pt idx="16">
                  <c:v>138.8692244335667</c:v>
                </c:pt>
                <c:pt idx="17">
                  <c:v>134.86288673160931</c:v>
                </c:pt>
                <c:pt idx="18">
                  <c:v>145.21564275093579</c:v>
                </c:pt>
                <c:pt idx="19">
                  <c:v>159.2352784331483</c:v>
                </c:pt>
                <c:pt idx="20">
                  <c:v>166.23981321836402</c:v>
                </c:pt>
                <c:pt idx="21">
                  <c:v>178.6779830870158</c:v>
                </c:pt>
                <c:pt idx="22">
                  <c:v>185.74141116309073</c:v>
                </c:pt>
                <c:pt idx="23">
                  <c:v>182.06894985658528</c:v>
                </c:pt>
                <c:pt idx="24">
                  <c:v>186.96177105428333</c:v>
                </c:pt>
              </c:numCache>
            </c:numRef>
          </c:val>
        </c:ser>
        <c:ser>
          <c:idx val="1"/>
          <c:order val="1"/>
          <c:tx>
            <c:strRef>
              <c:f>salarios!$L$3</c:f>
              <c:strCache>
                <c:ptCount val="1"/>
                <c:pt idx="0">
                  <c:v>Hombre</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salarios!$L$4:$L$28</c:f>
              <c:numCache>
                <c:formatCode>0.00</c:formatCode>
                <c:ptCount val="25"/>
                <c:pt idx="0" formatCode="General">
                  <c:v>100</c:v>
                </c:pt>
                <c:pt idx="1">
                  <c:v>90.202556683956487</c:v>
                </c:pt>
                <c:pt idx="2">
                  <c:v>111.63756221312238</c:v>
                </c:pt>
                <c:pt idx="3">
                  <c:v>114.75894990199239</c:v>
                </c:pt>
                <c:pt idx="4">
                  <c:v>126.42191490101247</c:v>
                </c:pt>
                <c:pt idx="5">
                  <c:v>130.63183276869341</c:v>
                </c:pt>
                <c:pt idx="6">
                  <c:v>134.02509008755433</c:v>
                </c:pt>
                <c:pt idx="7">
                  <c:v>134.51873702476755</c:v>
                </c:pt>
                <c:pt idx="8">
                  <c:v>126.29733311235825</c:v>
                </c:pt>
                <c:pt idx="9">
                  <c:v>126.62133574983298</c:v>
                </c:pt>
                <c:pt idx="10">
                  <c:v>125.01296302943656</c:v>
                </c:pt>
                <c:pt idx="11">
                  <c:v>124.63395617367856</c:v>
                </c:pt>
                <c:pt idx="12">
                  <c:v>131.70123272663528</c:v>
                </c:pt>
                <c:pt idx="13">
                  <c:v>124.77193087449909</c:v>
                </c:pt>
                <c:pt idx="14">
                  <c:v>124.84453400122507</c:v>
                </c:pt>
                <c:pt idx="15">
                  <c:v>136.96113400919924</c:v>
                </c:pt>
                <c:pt idx="16">
                  <c:v>133.77794610426403</c:v>
                </c:pt>
                <c:pt idx="17">
                  <c:v>132.11269656733347</c:v>
                </c:pt>
                <c:pt idx="18">
                  <c:v>141.66629595505904</c:v>
                </c:pt>
                <c:pt idx="19">
                  <c:v>161.29248597487017</c:v>
                </c:pt>
                <c:pt idx="20">
                  <c:v>170.0474030352089</c:v>
                </c:pt>
                <c:pt idx="21">
                  <c:v>181.16607082944392</c:v>
                </c:pt>
                <c:pt idx="22">
                  <c:v>189.70303215294985</c:v>
                </c:pt>
                <c:pt idx="23">
                  <c:v>182.51983793358778</c:v>
                </c:pt>
                <c:pt idx="24">
                  <c:v>189.8357661351159</c:v>
                </c:pt>
              </c:numCache>
            </c:numRef>
          </c:val>
        </c:ser>
        <c:ser>
          <c:idx val="2"/>
          <c:order val="2"/>
          <c:tx>
            <c:strRef>
              <c:f>salarios!$M$3</c:f>
              <c:strCache>
                <c:ptCount val="1"/>
                <c:pt idx="0">
                  <c:v>Mujer</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salarios!$M$4:$M$28</c:f>
              <c:numCache>
                <c:formatCode>0.00</c:formatCode>
                <c:ptCount val="25"/>
                <c:pt idx="0" formatCode="General">
                  <c:v>100</c:v>
                </c:pt>
                <c:pt idx="1">
                  <c:v>98.579298821320549</c:v>
                </c:pt>
                <c:pt idx="2">
                  <c:v>123.75856540804348</c:v>
                </c:pt>
                <c:pt idx="3">
                  <c:v>125.00456912984804</c:v>
                </c:pt>
                <c:pt idx="4">
                  <c:v>142.94270002450895</c:v>
                </c:pt>
                <c:pt idx="5">
                  <c:v>142.4012809215067</c:v>
                </c:pt>
                <c:pt idx="6">
                  <c:v>151.48822771191976</c:v>
                </c:pt>
                <c:pt idx="7">
                  <c:v>160.80698640686529</c:v>
                </c:pt>
                <c:pt idx="8">
                  <c:v>162.75324903624792</c:v>
                </c:pt>
                <c:pt idx="9">
                  <c:v>155.33830283986481</c:v>
                </c:pt>
                <c:pt idx="10">
                  <c:v>165.6195577275482</c:v>
                </c:pt>
                <c:pt idx="11">
                  <c:v>154.77157547008918</c:v>
                </c:pt>
                <c:pt idx="12">
                  <c:v>164.13465427017857</c:v>
                </c:pt>
                <c:pt idx="13">
                  <c:v>163.67508769782322</c:v>
                </c:pt>
                <c:pt idx="14">
                  <c:v>163.70792986837085</c:v>
                </c:pt>
                <c:pt idx="15">
                  <c:v>174.82822733148583</c:v>
                </c:pt>
                <c:pt idx="16">
                  <c:v>166.29468337011582</c:v>
                </c:pt>
                <c:pt idx="17">
                  <c:v>156.93344857969703</c:v>
                </c:pt>
                <c:pt idx="18">
                  <c:v>171.99612135856077</c:v>
                </c:pt>
                <c:pt idx="19">
                  <c:v>178.51263550894095</c:v>
                </c:pt>
                <c:pt idx="20">
                  <c:v>184.17452206044959</c:v>
                </c:pt>
                <c:pt idx="21">
                  <c:v>202.18737766915933</c:v>
                </c:pt>
                <c:pt idx="22">
                  <c:v>208.55902619131956</c:v>
                </c:pt>
                <c:pt idx="23">
                  <c:v>211.73023936310091</c:v>
                </c:pt>
                <c:pt idx="24">
                  <c:v>213.81216834407257</c:v>
                </c:pt>
              </c:numCache>
            </c:numRef>
          </c:val>
        </c:ser>
        <c:marker val="1"/>
        <c:axId val="62785408"/>
        <c:axId val="62786944"/>
      </c:lineChart>
      <c:catAx>
        <c:axId val="62785408"/>
        <c:scaling>
          <c:orientation val="minMax"/>
        </c:scaling>
        <c:axPos val="b"/>
        <c:numFmt formatCode="General" sourceLinked="1"/>
        <c:tickLblPos val="nextTo"/>
        <c:txPr>
          <a:bodyPr/>
          <a:lstStyle/>
          <a:p>
            <a:pPr>
              <a:defRPr sz="1200" b="1"/>
            </a:pPr>
            <a:endParaRPr lang="es-CL"/>
          </a:p>
        </c:txPr>
        <c:crossAx val="62786944"/>
        <c:crosses val="autoZero"/>
        <c:auto val="1"/>
        <c:lblAlgn val="ctr"/>
        <c:lblOffset val="100"/>
      </c:catAx>
      <c:valAx>
        <c:axId val="62786944"/>
        <c:scaling>
          <c:orientation val="minMax"/>
        </c:scaling>
        <c:axPos val="l"/>
        <c:majorGridlines/>
        <c:numFmt formatCode="General" sourceLinked="1"/>
        <c:tickLblPos val="nextTo"/>
        <c:txPr>
          <a:bodyPr/>
          <a:lstStyle/>
          <a:p>
            <a:pPr>
              <a:defRPr b="1"/>
            </a:pPr>
            <a:endParaRPr lang="es-CL"/>
          </a:p>
        </c:txPr>
        <c:crossAx val="62785408"/>
        <c:crosses val="autoZero"/>
        <c:crossBetween val="between"/>
      </c:valAx>
    </c:plotArea>
    <c:legend>
      <c:legendPos val="r"/>
      <c:layout/>
      <c:txPr>
        <a:bodyPr/>
        <a:lstStyle/>
        <a:p>
          <a:pPr>
            <a:defRPr sz="1400" b="1"/>
          </a:pPr>
          <a:endParaRPr lang="es-CL"/>
        </a:p>
      </c:txPr>
    </c:legend>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L"/>
  <c:chart>
    <c:plotArea>
      <c:layout/>
      <c:lineChart>
        <c:grouping val="standard"/>
        <c:ser>
          <c:idx val="0"/>
          <c:order val="0"/>
          <c:tx>
            <c:strRef>
              <c:f>salarios!$N$3</c:f>
              <c:strCache>
                <c:ptCount val="1"/>
                <c:pt idx="0">
                  <c:v>Total</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salarios!$N$4:$N$28</c:f>
              <c:numCache>
                <c:formatCode>0.00</c:formatCode>
                <c:ptCount val="25"/>
                <c:pt idx="0" formatCode="General">
                  <c:v>100</c:v>
                </c:pt>
                <c:pt idx="1">
                  <c:v>100.29096390316978</c:v>
                </c:pt>
                <c:pt idx="2">
                  <c:v>117.72488807076353</c:v>
                </c:pt>
                <c:pt idx="3">
                  <c:v>126.06553732167075</c:v>
                </c:pt>
                <c:pt idx="4">
                  <c:v>140.49347263198356</c:v>
                </c:pt>
                <c:pt idx="5">
                  <c:v>140.08577415129469</c:v>
                </c:pt>
                <c:pt idx="6">
                  <c:v>150.59328425820638</c:v>
                </c:pt>
                <c:pt idx="7">
                  <c:v>156.2792560119012</c:v>
                </c:pt>
                <c:pt idx="8">
                  <c:v>142.83388199101054</c:v>
                </c:pt>
                <c:pt idx="9">
                  <c:v>149.79437160284803</c:v>
                </c:pt>
                <c:pt idx="10">
                  <c:v>152.08021739953821</c:v>
                </c:pt>
                <c:pt idx="11">
                  <c:v>156.48898173593142</c:v>
                </c:pt>
                <c:pt idx="12">
                  <c:v>156.23123908575587</c:v>
                </c:pt>
                <c:pt idx="13">
                  <c:v>153.33998019983295</c:v>
                </c:pt>
                <c:pt idx="14">
                  <c:v>157.06419700289069</c:v>
                </c:pt>
                <c:pt idx="15">
                  <c:v>172.65853842925691</c:v>
                </c:pt>
                <c:pt idx="16">
                  <c:v>162.69526788071181</c:v>
                </c:pt>
                <c:pt idx="17">
                  <c:v>157.6845682264883</c:v>
                </c:pt>
                <c:pt idx="18">
                  <c:v>167.83069437808885</c:v>
                </c:pt>
                <c:pt idx="19">
                  <c:v>180.97903835930907</c:v>
                </c:pt>
                <c:pt idx="20">
                  <c:v>197.62412040160237</c:v>
                </c:pt>
                <c:pt idx="21">
                  <c:v>216.85443947501307</c:v>
                </c:pt>
                <c:pt idx="22">
                  <c:v>227.78989651234457</c:v>
                </c:pt>
                <c:pt idx="23">
                  <c:v>224.80226233022447</c:v>
                </c:pt>
                <c:pt idx="24">
                  <c:v>239.24891923021841</c:v>
                </c:pt>
              </c:numCache>
            </c:numRef>
          </c:val>
        </c:ser>
        <c:ser>
          <c:idx val="1"/>
          <c:order val="1"/>
          <c:tx>
            <c:strRef>
              <c:f>salarios!$O$3</c:f>
              <c:strCache>
                <c:ptCount val="1"/>
                <c:pt idx="0">
                  <c:v>Hombre</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salarios!$O$4:$O$28</c:f>
              <c:numCache>
                <c:formatCode>0.00</c:formatCode>
                <c:ptCount val="25"/>
                <c:pt idx="0" formatCode="General">
                  <c:v>100</c:v>
                </c:pt>
                <c:pt idx="1">
                  <c:v>101.19212540511847</c:v>
                </c:pt>
                <c:pt idx="2">
                  <c:v>117.03679669103819</c:v>
                </c:pt>
                <c:pt idx="3">
                  <c:v>126.78922615588273</c:v>
                </c:pt>
                <c:pt idx="4">
                  <c:v>137.63139918079014</c:v>
                </c:pt>
                <c:pt idx="5">
                  <c:v>151.45298934829847</c:v>
                </c:pt>
                <c:pt idx="6">
                  <c:v>151.42580477821463</c:v>
                </c:pt>
                <c:pt idx="7">
                  <c:v>159.43733854861466</c:v>
                </c:pt>
                <c:pt idx="8">
                  <c:v>144.54743814431009</c:v>
                </c:pt>
                <c:pt idx="9">
                  <c:v>150.11695625706272</c:v>
                </c:pt>
                <c:pt idx="10">
                  <c:v>147.70094348685578</c:v>
                </c:pt>
                <c:pt idx="11">
                  <c:v>149.91334620745701</c:v>
                </c:pt>
                <c:pt idx="12">
                  <c:v>148.76354747468383</c:v>
                </c:pt>
                <c:pt idx="13">
                  <c:v>145.68799992732528</c:v>
                </c:pt>
                <c:pt idx="14">
                  <c:v>154.1894194105578</c:v>
                </c:pt>
                <c:pt idx="15">
                  <c:v>164.26477039557338</c:v>
                </c:pt>
                <c:pt idx="16">
                  <c:v>169.96828818980649</c:v>
                </c:pt>
                <c:pt idx="17">
                  <c:v>156.07720438772344</c:v>
                </c:pt>
                <c:pt idx="18">
                  <c:v>159.73171447680508</c:v>
                </c:pt>
                <c:pt idx="19">
                  <c:v>194.82764333684929</c:v>
                </c:pt>
                <c:pt idx="20">
                  <c:v>211.37162815058403</c:v>
                </c:pt>
                <c:pt idx="21">
                  <c:v>220.35141454944682</c:v>
                </c:pt>
                <c:pt idx="22">
                  <c:v>250.80877209980494</c:v>
                </c:pt>
                <c:pt idx="23">
                  <c:v>239.85413445095134</c:v>
                </c:pt>
                <c:pt idx="24">
                  <c:v>259.9558344155588</c:v>
                </c:pt>
              </c:numCache>
            </c:numRef>
          </c:val>
        </c:ser>
        <c:ser>
          <c:idx val="2"/>
          <c:order val="2"/>
          <c:tx>
            <c:strRef>
              <c:f>salarios!$P$3</c:f>
              <c:strCache>
                <c:ptCount val="1"/>
                <c:pt idx="0">
                  <c:v>Mujer</c:v>
                </c:pt>
              </c:strCache>
            </c:strRef>
          </c:tx>
          <c:marker>
            <c:symbol val="none"/>
          </c:marker>
          <c:cat>
            <c:numRef>
              <c:f>salarios!$J$4:$J$28</c:f>
              <c:numCache>
                <c:formatCode>General</c:formatCode>
                <c:ptCount val="25"/>
                <c:pt idx="0">
                  <c:v>1990</c:v>
                </c:pt>
                <c:pt idx="1">
                  <c:v>1991</c:v>
                </c:pt>
                <c:pt idx="2">
                  <c:v>1992</c:v>
                </c:pt>
                <c:pt idx="3">
                  <c:v>1993</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salarios!$P$4:$P$28</c:f>
              <c:numCache>
                <c:formatCode>0.00</c:formatCode>
                <c:ptCount val="25"/>
                <c:pt idx="0" formatCode="General">
                  <c:v>100</c:v>
                </c:pt>
                <c:pt idx="1">
                  <c:v>104.03203408519728</c:v>
                </c:pt>
                <c:pt idx="2">
                  <c:v>123.90666474166854</c:v>
                </c:pt>
                <c:pt idx="3">
                  <c:v>128.87990317043582</c:v>
                </c:pt>
                <c:pt idx="4">
                  <c:v>144.19088217645032</c:v>
                </c:pt>
                <c:pt idx="5">
                  <c:v>152.19823095014277</c:v>
                </c:pt>
                <c:pt idx="6">
                  <c:v>150.57054590524262</c:v>
                </c:pt>
                <c:pt idx="7">
                  <c:v>159.95526223213071</c:v>
                </c:pt>
                <c:pt idx="8">
                  <c:v>166.66590782963004</c:v>
                </c:pt>
                <c:pt idx="9">
                  <c:v>160.7631609391033</c:v>
                </c:pt>
                <c:pt idx="10">
                  <c:v>160.50524936535521</c:v>
                </c:pt>
                <c:pt idx="11">
                  <c:v>157.55728823889581</c:v>
                </c:pt>
                <c:pt idx="12">
                  <c:v>172.30818676314371</c:v>
                </c:pt>
                <c:pt idx="13">
                  <c:v>169.20179841440265</c:v>
                </c:pt>
                <c:pt idx="14">
                  <c:v>174.53251844353423</c:v>
                </c:pt>
                <c:pt idx="15">
                  <c:v>181.91350028041873</c:v>
                </c:pt>
                <c:pt idx="16">
                  <c:v>170.12995810452549</c:v>
                </c:pt>
                <c:pt idx="17">
                  <c:v>165.26178188742165</c:v>
                </c:pt>
                <c:pt idx="18">
                  <c:v>179.03658343562537</c:v>
                </c:pt>
                <c:pt idx="19">
                  <c:v>194.87937501985809</c:v>
                </c:pt>
                <c:pt idx="20">
                  <c:v>189.2684874610502</c:v>
                </c:pt>
                <c:pt idx="21">
                  <c:v>215.04690942891574</c:v>
                </c:pt>
                <c:pt idx="22">
                  <c:v>224.99926115383138</c:v>
                </c:pt>
                <c:pt idx="23">
                  <c:v>237.56162062720765</c:v>
                </c:pt>
                <c:pt idx="24">
                  <c:v>244.786140874522</c:v>
                </c:pt>
              </c:numCache>
            </c:numRef>
          </c:val>
        </c:ser>
        <c:marker val="1"/>
        <c:axId val="62820352"/>
        <c:axId val="62821888"/>
      </c:lineChart>
      <c:catAx>
        <c:axId val="62820352"/>
        <c:scaling>
          <c:orientation val="minMax"/>
        </c:scaling>
        <c:axPos val="b"/>
        <c:numFmt formatCode="General" sourceLinked="1"/>
        <c:tickLblPos val="nextTo"/>
        <c:txPr>
          <a:bodyPr/>
          <a:lstStyle/>
          <a:p>
            <a:pPr>
              <a:defRPr sz="1200" b="1"/>
            </a:pPr>
            <a:endParaRPr lang="es-CL"/>
          </a:p>
        </c:txPr>
        <c:crossAx val="62821888"/>
        <c:crosses val="autoZero"/>
        <c:auto val="1"/>
        <c:lblAlgn val="ctr"/>
        <c:lblOffset val="100"/>
      </c:catAx>
      <c:valAx>
        <c:axId val="62821888"/>
        <c:scaling>
          <c:orientation val="minMax"/>
        </c:scaling>
        <c:axPos val="l"/>
        <c:majorGridlines/>
        <c:numFmt formatCode="General" sourceLinked="1"/>
        <c:tickLblPos val="nextTo"/>
        <c:txPr>
          <a:bodyPr/>
          <a:lstStyle/>
          <a:p>
            <a:pPr>
              <a:defRPr b="1"/>
            </a:pPr>
            <a:endParaRPr lang="es-CL"/>
          </a:p>
        </c:txPr>
        <c:crossAx val="62820352"/>
        <c:crosses val="autoZero"/>
        <c:crossBetween val="between"/>
      </c:valAx>
    </c:plotArea>
    <c:legend>
      <c:legendPos val="r"/>
      <c:layout/>
      <c:txPr>
        <a:bodyPr/>
        <a:lstStyle/>
        <a:p>
          <a:pPr>
            <a:defRPr sz="1400" b="1"/>
          </a:pPr>
          <a:endParaRPr lang="es-CL"/>
        </a:p>
      </c:txPr>
    </c:legend>
    <c:plotVisOnly val="1"/>
  </c:chart>
  <c:spPr>
    <a:ln>
      <a:noFill/>
    </a:ln>
  </c:spPr>
  <c:externalData r:id="rId1"/>
</c:chartSpace>
</file>

<file path=ppt/drawings/drawing1.xml><?xml version="1.0" encoding="utf-8"?>
<c:userShapes xmlns:c="http://schemas.openxmlformats.org/drawingml/2006/chart">
  <cdr:relSizeAnchor xmlns:cdr="http://schemas.openxmlformats.org/drawingml/2006/chartDrawing">
    <cdr:from>
      <cdr:x>0.07268</cdr:x>
      <cdr:y>0.34331</cdr:y>
    </cdr:from>
    <cdr:to>
      <cdr:x>0.15414</cdr:x>
      <cdr:y>0.62956</cdr:y>
    </cdr:to>
    <cdr:sp macro="" textlink="">
      <cdr:nvSpPr>
        <cdr:cNvPr id="2" name="1 Flecha abajo"/>
        <cdr:cNvSpPr/>
      </cdr:nvSpPr>
      <cdr:spPr>
        <a:xfrm xmlns:a="http://schemas.openxmlformats.org/drawingml/2006/main">
          <a:off x="642417" y="1468140"/>
          <a:ext cx="720080" cy="1224136"/>
        </a:xfrm>
        <a:prstGeom xmlns:a="http://schemas.openxmlformats.org/drawingml/2006/main" prst="downArrow">
          <a:avLst/>
        </a:prstGeom>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0.81762</cdr:x>
      <cdr:y>0.19176</cdr:y>
    </cdr:from>
    <cdr:to>
      <cdr:x>0.89908</cdr:x>
      <cdr:y>0.47801</cdr:y>
    </cdr:to>
    <cdr:sp macro="" textlink="">
      <cdr:nvSpPr>
        <cdr:cNvPr id="3" name="1 Flecha abajo"/>
        <cdr:cNvSpPr/>
      </cdr:nvSpPr>
      <cdr:spPr>
        <a:xfrm xmlns:a="http://schemas.openxmlformats.org/drawingml/2006/main">
          <a:off x="7227094" y="820068"/>
          <a:ext cx="720080" cy="1224136"/>
        </a:xfrm>
        <a:prstGeom xmlns:a="http://schemas.openxmlformats.org/drawingml/2006/main" prst="downArrow">
          <a:avLst/>
        </a:prstGeom>
        <a:ln xmlns:a="http://schemas.openxmlformats.org/drawingml/2006/main"/>
      </cdr:spPr>
      <cdr:style>
        <a:lnRef xmlns:a="http://schemas.openxmlformats.org/drawingml/2006/main" idx="1">
          <a:schemeClr val="dk1"/>
        </a:lnRef>
        <a:fillRef xmlns:a="http://schemas.openxmlformats.org/drawingml/2006/main" idx="3">
          <a:schemeClr val="dk1"/>
        </a:fillRef>
        <a:effectRef xmlns:a="http://schemas.openxmlformats.org/drawingml/2006/main" idx="2">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s-C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26445CF3-8EE0-46A0-9B55-2F7C497F5C53}" type="datetimeFigureOut">
              <a:rPr lang="es-CL" smtClean="0"/>
              <a:pPr/>
              <a:t>29-05-2017</a:t>
            </a:fld>
            <a:endParaRPr lang="es-CL"/>
          </a:p>
        </p:txBody>
      </p:sp>
      <p:sp>
        <p:nvSpPr>
          <p:cNvPr id="4" name="3 Marcador de pie de página"/>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44E33865-0F86-4A7C-9B74-AAEECA2E8C56}" type="slidenum">
              <a:rPr lang="es-CL" smtClean="0"/>
              <a:pPr/>
              <a:t>‹Nº›</a:t>
            </a:fld>
            <a:endParaRPr 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L"/>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atin typeface="Arial" charset="0"/>
                <a:cs typeface="Arial" charset="0"/>
              </a:defRPr>
            </a:lvl1pPr>
          </a:lstStyle>
          <a:p>
            <a:pPr>
              <a:defRPr/>
            </a:pPr>
            <a:fld id="{307560A2-17AB-44A0-B034-B63C0816727F}" type="datetimeFigureOut">
              <a:rPr lang="es-CL"/>
              <a:pPr>
                <a:defRPr/>
              </a:pPr>
              <a:t>29-05-2017</a:t>
            </a:fld>
            <a:endParaRPr lang="es-CL"/>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L" noProof="0"/>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L"/>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F698925-158E-4D9D-900E-E13AF37272B3}"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fundacionsol.cl/"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fundacionsol.cl/"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fundacionsol.cl/"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10" descr="fondo ppt portada 03.jpg"/>
          <p:cNvPicPr>
            <a:picLocks noChangeAspect="1"/>
          </p:cNvPicPr>
          <p:nvPr userDrawn="1"/>
        </p:nvPicPr>
        <p:blipFill>
          <a:blip r:embed="rId2"/>
          <a:srcRect/>
          <a:stretch>
            <a:fillRect/>
          </a:stretch>
        </p:blipFill>
        <p:spPr bwMode="auto">
          <a:xfrm>
            <a:off x="0" y="0"/>
            <a:ext cx="9144000" cy="688340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60363" y="238125"/>
            <a:ext cx="2763837" cy="1209675"/>
          </a:xfrm>
          <a:prstGeom prst="rect">
            <a:avLst/>
          </a:prstGeom>
          <a:noFill/>
          <a:ln w="9525">
            <a:noFill/>
            <a:miter lim="800000"/>
            <a:headEnd/>
            <a:tailEnd/>
          </a:ln>
        </p:spPr>
      </p:pic>
      <p:cxnSp>
        <p:nvCxnSpPr>
          <p:cNvPr id="6" name="Conector recto 8"/>
          <p:cNvCxnSpPr/>
          <p:nvPr userDrawn="1"/>
        </p:nvCxnSpPr>
        <p:spPr bwMode="auto">
          <a:xfrm>
            <a:off x="315913" y="1598613"/>
            <a:ext cx="8370887" cy="1587"/>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7" name="TextBox 4"/>
          <p:cNvSpPr txBox="1">
            <a:spLocks noChangeArrowheads="1"/>
          </p:cNvSpPr>
          <p:nvPr userDrawn="1"/>
        </p:nvSpPr>
        <p:spPr bwMode="auto">
          <a:xfrm>
            <a:off x="381000" y="6416675"/>
            <a:ext cx="8334375" cy="369888"/>
          </a:xfrm>
          <a:prstGeom prst="rect">
            <a:avLst/>
          </a:prstGeom>
          <a:noFill/>
          <a:ln w="9525">
            <a:noFill/>
            <a:miter lim="800000"/>
            <a:headEnd/>
            <a:tailEnd/>
          </a:ln>
        </p:spPr>
        <p:txBody>
          <a:bodyPr>
            <a:spAutoFit/>
          </a:bodyPr>
          <a:lstStyle/>
          <a:p>
            <a:pPr>
              <a:defRPr/>
            </a:pPr>
            <a:r>
              <a:rPr lang="es-CL" dirty="0">
                <a:hlinkClick r:id="rId4"/>
              </a:rPr>
              <a:t>www.fundacionsol.cl</a:t>
            </a:r>
            <a:r>
              <a:rPr lang="es-CL" dirty="0"/>
              <a:t>                                                                     </a:t>
            </a:r>
            <a:r>
              <a:rPr lang="es-CL" dirty="0">
                <a:solidFill>
                  <a:schemeClr val="tx1">
                    <a:lumMod val="65000"/>
                    <a:lumOff val="35000"/>
                  </a:schemeClr>
                </a:solidFill>
              </a:rPr>
              <a:t>@</a:t>
            </a:r>
            <a:r>
              <a:rPr lang="es-CL" dirty="0" err="1">
                <a:solidFill>
                  <a:schemeClr val="tx1">
                    <a:lumMod val="65000"/>
                    <a:lumOff val="35000"/>
                  </a:schemeClr>
                </a:solidFill>
              </a:rPr>
              <a:t>lafundacionsol</a:t>
            </a:r>
            <a:endParaRPr lang="es-CL" dirty="0">
              <a:solidFill>
                <a:schemeClr val="tx1">
                  <a:lumMod val="65000"/>
                  <a:lumOff val="35000"/>
                </a:schemeClr>
              </a:solidFill>
            </a:endParaRPr>
          </a:p>
        </p:txBody>
      </p:sp>
      <p:pic>
        <p:nvPicPr>
          <p:cNvPr id="8" name="Picture 4" descr="C:\Users\Mentitaz\Pictures\Fotos web\Logo-twitter.png"/>
          <p:cNvPicPr>
            <a:picLocks noChangeAspect="1" noChangeArrowheads="1"/>
          </p:cNvPicPr>
          <p:nvPr userDrawn="1"/>
        </p:nvPicPr>
        <p:blipFill>
          <a:blip r:embed="rId5"/>
          <a:srcRect/>
          <a:stretch>
            <a:fillRect/>
          </a:stretch>
        </p:blipFill>
        <p:spPr bwMode="auto">
          <a:xfrm>
            <a:off x="6462713" y="6416675"/>
            <a:ext cx="395287" cy="395288"/>
          </a:xfrm>
          <a:prstGeom prst="rect">
            <a:avLst/>
          </a:prstGeom>
          <a:noFill/>
          <a:ln w="9525">
            <a:noFill/>
            <a:miter lim="800000"/>
            <a:headEnd/>
            <a:tailEnd/>
          </a:ln>
        </p:spPr>
      </p:pic>
      <p:sp>
        <p:nvSpPr>
          <p:cNvPr id="2" name="Título 1"/>
          <p:cNvSpPr>
            <a:spLocks noGrp="1"/>
          </p:cNvSpPr>
          <p:nvPr>
            <p:ph type="ctrTitle"/>
          </p:nvPr>
        </p:nvSpPr>
        <p:spPr>
          <a:xfrm>
            <a:off x="685800" y="2130425"/>
            <a:ext cx="7772400" cy="765175"/>
          </a:xfrm>
        </p:spPr>
        <p:txBody>
          <a:bodyPr anchor="t">
            <a:normAutofit/>
          </a:bodyPr>
          <a:lstStyle>
            <a:lvl1pPr>
              <a:defRPr sz="3600" b="1">
                <a:solidFill>
                  <a:schemeClr val="tx1">
                    <a:lumMod val="75000"/>
                    <a:lumOff val="25000"/>
                  </a:schemeClr>
                </a:solidFill>
                <a:latin typeface="Arial"/>
                <a:cs typeface="Arial"/>
              </a:defRPr>
            </a:lvl1pPr>
          </a:lstStyle>
          <a:p>
            <a:r>
              <a:rPr lang="es-ES_tradnl" smtClean="0"/>
              <a:t>Clic para editar título</a:t>
            </a:r>
            <a:endParaRPr lang="es-ES_tradnl"/>
          </a:p>
        </p:txBody>
      </p:sp>
      <p:sp>
        <p:nvSpPr>
          <p:cNvPr id="3" name="Subtítulo 2"/>
          <p:cNvSpPr>
            <a:spLocks noGrp="1"/>
          </p:cNvSpPr>
          <p:nvPr>
            <p:ph type="subTitle" idx="1"/>
          </p:nvPr>
        </p:nvSpPr>
        <p:spPr>
          <a:xfrm>
            <a:off x="1371600" y="3124200"/>
            <a:ext cx="6400800" cy="914400"/>
          </a:xfrm>
        </p:spPr>
        <p:txBody>
          <a:bodyPr>
            <a:normAutofit/>
          </a:bodyPr>
          <a:lstStyle>
            <a:lvl1pPr marL="0" indent="0" algn="ctr">
              <a:buNone/>
              <a:defRPr sz="24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_tradnl"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4"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6" name="Conector recto 10"/>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7" name="Título 1"/>
          <p:cNvSpPr>
            <a:spLocks noGrp="1"/>
          </p:cNvSpPr>
          <p:nvPr>
            <p:ph type="title"/>
          </p:nvPr>
        </p:nvSpPr>
        <p:spPr>
          <a:xfrm>
            <a:off x="457200" y="1371600"/>
            <a:ext cx="8229600" cy="762000"/>
          </a:xfrm>
        </p:spPr>
        <p:txBody>
          <a:bodyPr anchor="t">
            <a:normAutofit/>
          </a:bodyPr>
          <a:lstStyle>
            <a:lvl1pPr>
              <a:defRPr sz="3600" b="1">
                <a:solidFill>
                  <a:schemeClr val="tx1">
                    <a:lumMod val="85000"/>
                    <a:lumOff val="15000"/>
                  </a:schemeClr>
                </a:solidFill>
                <a:latin typeface="Arial"/>
                <a:cs typeface="Arial"/>
              </a:defRPr>
            </a:lvl1pPr>
          </a:lstStyle>
          <a:p>
            <a:r>
              <a:rPr lang="es-ES_tradnl" dirty="0" smtClean="0"/>
              <a:t>Clic para editar título</a:t>
            </a:r>
            <a:endParaRPr lang="es-ES_tradnl" dirty="0"/>
          </a:p>
        </p:txBody>
      </p:sp>
      <p:sp>
        <p:nvSpPr>
          <p:cNvPr id="8" name="Marcador de texto vertical 2"/>
          <p:cNvSpPr>
            <a:spLocks noGrp="1"/>
          </p:cNvSpPr>
          <p:nvPr>
            <p:ph type="body" orient="vert" idx="1"/>
          </p:nvPr>
        </p:nvSpPr>
        <p:spPr>
          <a:xfrm>
            <a:off x="457200" y="2286000"/>
            <a:ext cx="8229600" cy="4403725"/>
          </a:xfrm>
        </p:spPr>
        <p:txBody>
          <a:bodyPr vert="eaVert"/>
          <a:lstStyle>
            <a:lvl1pPr>
              <a:defRPr sz="2400">
                <a:solidFill>
                  <a:srgbClr val="7F7F7F"/>
                </a:solidFill>
                <a:latin typeface="Arial"/>
                <a:cs typeface="Aria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a:t>
            </a:r>
            <a:r>
              <a:rPr lang="es-ES_tradnl" dirty="0" err="1" smtClean="0"/>
              <a:t>nivelaria</a:t>
            </a:r>
            <a:endParaRPr lang="es-ES_tradnl"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6" name="Conector recto 8"/>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2" name="Título vertical 1"/>
          <p:cNvSpPr>
            <a:spLocks noGrp="1"/>
          </p:cNvSpPr>
          <p:nvPr>
            <p:ph type="title" orient="vert"/>
          </p:nvPr>
        </p:nvSpPr>
        <p:spPr>
          <a:xfrm>
            <a:off x="6629400" y="1311275"/>
            <a:ext cx="2057400" cy="5394325"/>
          </a:xfrm>
        </p:spPr>
        <p:txBody>
          <a:bodyPr vert="eaVert">
            <a:normAutofit/>
          </a:bodyPr>
          <a:lstStyle>
            <a:lvl1pPr>
              <a:defRPr sz="3600" b="1">
                <a:solidFill>
                  <a:srgbClr val="262626"/>
                </a:solidFill>
                <a:latin typeface="Arial"/>
                <a:cs typeface="Arial"/>
              </a:defRPr>
            </a:lvl1pPr>
          </a:lstStyle>
          <a:p>
            <a:r>
              <a:rPr lang="es-ES_tradnl" dirty="0" smtClean="0"/>
              <a:t>Clic para editar título</a:t>
            </a:r>
            <a:endParaRPr lang="es-ES_tradnl" dirty="0"/>
          </a:p>
        </p:txBody>
      </p:sp>
      <p:sp>
        <p:nvSpPr>
          <p:cNvPr id="3" name="Marcador de texto vertical 2"/>
          <p:cNvSpPr>
            <a:spLocks noGrp="1"/>
          </p:cNvSpPr>
          <p:nvPr>
            <p:ph type="body" orient="vert" idx="1"/>
          </p:nvPr>
        </p:nvSpPr>
        <p:spPr>
          <a:xfrm>
            <a:off x="457200" y="1311275"/>
            <a:ext cx="6019800" cy="5394325"/>
          </a:xfrm>
        </p:spPr>
        <p:txBody>
          <a:bodyPr vert="eaVert"/>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6" name="Conector recto 8"/>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7" name="TextBox 4"/>
          <p:cNvSpPr txBox="1">
            <a:spLocks noChangeArrowheads="1"/>
          </p:cNvSpPr>
          <p:nvPr userDrawn="1"/>
        </p:nvSpPr>
        <p:spPr bwMode="auto">
          <a:xfrm>
            <a:off x="504825" y="198438"/>
            <a:ext cx="8334375" cy="1200150"/>
          </a:xfrm>
          <a:prstGeom prst="rect">
            <a:avLst/>
          </a:prstGeom>
          <a:noFill/>
          <a:ln w="9525">
            <a:noFill/>
            <a:miter lim="800000"/>
            <a:headEnd/>
            <a:tailEnd/>
          </a:ln>
        </p:spPr>
        <p:txBody>
          <a:bodyPr>
            <a:spAutoFit/>
          </a:bodyPr>
          <a:lstStyle/>
          <a:p>
            <a:pPr>
              <a:lnSpc>
                <a:spcPct val="150000"/>
              </a:lnSpc>
              <a:spcBef>
                <a:spcPts val="600"/>
              </a:spcBef>
              <a:defRPr/>
            </a:pPr>
            <a:r>
              <a:rPr lang="es-CL" dirty="0">
                <a:solidFill>
                  <a:schemeClr val="tx1">
                    <a:lumMod val="65000"/>
                    <a:lumOff val="35000"/>
                  </a:schemeClr>
                </a:solidFill>
              </a:rPr>
              <a:t>														@lafundacionsol 													 </a:t>
            </a:r>
            <a:r>
              <a:rPr lang="es-CL" dirty="0">
                <a:hlinkClick r:id="rId4"/>
              </a:rPr>
              <a:t>www.fundacionsol.cl</a:t>
            </a:r>
            <a:endParaRPr lang="es-CL" dirty="0">
              <a:solidFill>
                <a:schemeClr val="tx1">
                  <a:lumMod val="65000"/>
                  <a:lumOff val="35000"/>
                </a:schemeClr>
              </a:solidFill>
            </a:endParaRPr>
          </a:p>
          <a:p>
            <a:pPr>
              <a:defRPr/>
            </a:pPr>
            <a:endParaRPr lang="es-CL" dirty="0">
              <a:solidFill>
                <a:schemeClr val="tx1">
                  <a:lumMod val="65000"/>
                  <a:lumOff val="35000"/>
                </a:schemeClr>
              </a:solidFill>
            </a:endParaRPr>
          </a:p>
        </p:txBody>
      </p:sp>
      <p:pic>
        <p:nvPicPr>
          <p:cNvPr id="8" name="Picture 4" descr="C:\Users\Mentitaz\Pictures\Fotos web\Logo-twitter.png"/>
          <p:cNvPicPr>
            <a:picLocks noChangeAspect="1" noChangeArrowheads="1"/>
          </p:cNvPicPr>
          <p:nvPr userDrawn="1"/>
        </p:nvPicPr>
        <p:blipFill>
          <a:blip r:embed="rId5"/>
          <a:srcRect/>
          <a:stretch>
            <a:fillRect/>
          </a:stretch>
        </p:blipFill>
        <p:spPr bwMode="auto">
          <a:xfrm>
            <a:off x="6586538" y="265113"/>
            <a:ext cx="395287" cy="395287"/>
          </a:xfrm>
          <a:prstGeom prst="rect">
            <a:avLst/>
          </a:prstGeom>
          <a:noFill/>
          <a:ln w="9525">
            <a:noFill/>
            <a:miter lim="800000"/>
            <a:headEnd/>
            <a:tailEnd/>
          </a:ln>
        </p:spPr>
      </p:pic>
      <p:sp>
        <p:nvSpPr>
          <p:cNvPr id="11" name="Título 1"/>
          <p:cNvSpPr>
            <a:spLocks noGrp="1"/>
          </p:cNvSpPr>
          <p:nvPr>
            <p:ph type="title"/>
          </p:nvPr>
        </p:nvSpPr>
        <p:spPr>
          <a:xfrm>
            <a:off x="381000" y="1387475"/>
            <a:ext cx="8458200" cy="746125"/>
          </a:xfrm>
        </p:spPr>
        <p:txBody>
          <a:bodyPr anchor="t">
            <a:normAutofit/>
          </a:bodyPr>
          <a:lstStyle>
            <a:lvl1pPr>
              <a:defRPr sz="3600" b="1">
                <a:solidFill>
                  <a:srgbClr val="404040"/>
                </a:solidFill>
                <a:latin typeface="Arial"/>
                <a:cs typeface="Arial"/>
              </a:defRPr>
            </a:lvl1pPr>
          </a:lstStyle>
          <a:p>
            <a:endParaRPr lang="es-ES_tradnl" dirty="0"/>
          </a:p>
        </p:txBody>
      </p:sp>
      <p:sp>
        <p:nvSpPr>
          <p:cNvPr id="12" name="Marcador de contenido 2"/>
          <p:cNvSpPr>
            <a:spLocks noGrp="1"/>
          </p:cNvSpPr>
          <p:nvPr>
            <p:ph idx="1"/>
          </p:nvPr>
        </p:nvSpPr>
        <p:spPr>
          <a:xfrm>
            <a:off x="381000" y="2362201"/>
            <a:ext cx="8458200" cy="3810000"/>
          </a:xfrm>
        </p:spPr>
        <p:txBody>
          <a:bodyPr>
            <a:normAutofit/>
          </a:bodyPr>
          <a:lstStyle>
            <a:lvl1pPr>
              <a:defRPr sz="2000">
                <a:solidFill>
                  <a:schemeClr val="tx1">
                    <a:lumMod val="65000"/>
                    <a:lumOff val="35000"/>
                  </a:schemeClr>
                </a:solidFill>
              </a:defRPr>
            </a:lvl1pPr>
          </a:lstStyle>
          <a:p>
            <a:endParaRPr lang="es-ES_tradnl"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3" name="Picture 6"/>
          <p:cNvPicPr>
            <a:picLocks noChangeAspect="1" noChangeArrowheads="1"/>
          </p:cNvPicPr>
          <p:nvPr userDrawn="1"/>
        </p:nvPicPr>
        <p:blipFill>
          <a:blip r:embed="rId3"/>
          <a:srcRect/>
          <a:stretch>
            <a:fillRect/>
          </a:stretch>
        </p:blipFill>
        <p:spPr bwMode="auto">
          <a:xfrm>
            <a:off x="2357438" y="2125663"/>
            <a:ext cx="4249737" cy="1860550"/>
          </a:xfrm>
          <a:prstGeom prst="rect">
            <a:avLst/>
          </a:prstGeom>
          <a:noFill/>
          <a:ln w="9525">
            <a:noFill/>
            <a:miter lim="800000"/>
            <a:headEnd/>
            <a:tailEnd/>
          </a:ln>
        </p:spPr>
      </p:pic>
      <p:cxnSp>
        <p:nvCxnSpPr>
          <p:cNvPr id="4" name="Conector recto 8"/>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5" name="TextBox 4"/>
          <p:cNvSpPr txBox="1">
            <a:spLocks noChangeArrowheads="1"/>
          </p:cNvSpPr>
          <p:nvPr userDrawn="1"/>
        </p:nvSpPr>
        <p:spPr bwMode="auto">
          <a:xfrm>
            <a:off x="504825" y="198438"/>
            <a:ext cx="8334375" cy="1200150"/>
          </a:xfrm>
          <a:prstGeom prst="rect">
            <a:avLst/>
          </a:prstGeom>
          <a:noFill/>
          <a:ln w="9525">
            <a:noFill/>
            <a:miter lim="800000"/>
            <a:headEnd/>
            <a:tailEnd/>
          </a:ln>
        </p:spPr>
        <p:txBody>
          <a:bodyPr>
            <a:spAutoFit/>
          </a:bodyPr>
          <a:lstStyle/>
          <a:p>
            <a:pPr>
              <a:lnSpc>
                <a:spcPct val="150000"/>
              </a:lnSpc>
              <a:spcBef>
                <a:spcPts val="600"/>
              </a:spcBef>
              <a:defRPr/>
            </a:pPr>
            <a:r>
              <a:rPr lang="es-CL" dirty="0">
                <a:solidFill>
                  <a:schemeClr val="tx1">
                    <a:lumMod val="65000"/>
                    <a:lumOff val="35000"/>
                  </a:schemeClr>
                </a:solidFill>
              </a:rPr>
              <a:t>														@lafundacionsol 													 </a:t>
            </a:r>
            <a:r>
              <a:rPr lang="es-CL" dirty="0">
                <a:hlinkClick r:id="rId4"/>
              </a:rPr>
              <a:t>www.fundacionsol.cl</a:t>
            </a:r>
            <a:endParaRPr lang="es-CL" dirty="0">
              <a:solidFill>
                <a:schemeClr val="tx1">
                  <a:lumMod val="65000"/>
                  <a:lumOff val="35000"/>
                </a:schemeClr>
              </a:solidFill>
            </a:endParaRPr>
          </a:p>
          <a:p>
            <a:pPr>
              <a:defRPr/>
            </a:pPr>
            <a:endParaRPr lang="es-CL" dirty="0">
              <a:solidFill>
                <a:schemeClr val="tx1">
                  <a:lumMod val="65000"/>
                  <a:lumOff val="35000"/>
                </a:schemeClr>
              </a:solidFill>
            </a:endParaRPr>
          </a:p>
        </p:txBody>
      </p:sp>
      <p:pic>
        <p:nvPicPr>
          <p:cNvPr id="6" name="Picture 4" descr="C:\Users\Mentitaz\Pictures\Fotos web\Logo-twitter.png"/>
          <p:cNvPicPr>
            <a:picLocks noChangeAspect="1" noChangeArrowheads="1"/>
          </p:cNvPicPr>
          <p:nvPr userDrawn="1"/>
        </p:nvPicPr>
        <p:blipFill>
          <a:blip r:embed="rId5"/>
          <a:srcRect/>
          <a:stretch>
            <a:fillRect/>
          </a:stretch>
        </p:blipFill>
        <p:spPr bwMode="auto">
          <a:xfrm>
            <a:off x="6586538" y="265113"/>
            <a:ext cx="395287" cy="395287"/>
          </a:xfrm>
          <a:prstGeom prst="rect">
            <a:avLst/>
          </a:prstGeom>
          <a:noFill/>
          <a:ln w="9525">
            <a:noFill/>
            <a:miter lim="800000"/>
            <a:headEnd/>
            <a:tailEnd/>
          </a:ln>
        </p:spPr>
      </p:pic>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5"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6"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7" name="Conector recto 9"/>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2" name="Título 1"/>
          <p:cNvSpPr>
            <a:spLocks noGrp="1"/>
          </p:cNvSpPr>
          <p:nvPr>
            <p:ph type="title"/>
          </p:nvPr>
        </p:nvSpPr>
        <p:spPr>
          <a:xfrm>
            <a:off x="457200" y="1311275"/>
            <a:ext cx="8229600" cy="746125"/>
          </a:xfrm>
        </p:spPr>
        <p:txBody>
          <a:bodyPr anchor="t">
            <a:normAutofit/>
          </a:bodyPr>
          <a:lstStyle>
            <a:lvl1pPr>
              <a:defRPr sz="3600" b="1">
                <a:solidFill>
                  <a:srgbClr val="262626"/>
                </a:solidFill>
                <a:latin typeface="Arial"/>
                <a:cs typeface="Arial"/>
              </a:defRPr>
            </a:lvl1pPr>
          </a:lstStyle>
          <a:p>
            <a:r>
              <a:rPr lang="es-ES_tradnl" smtClean="0"/>
              <a:t>Clic para editar título</a:t>
            </a:r>
            <a:endParaRPr lang="es-ES_tradnl"/>
          </a:p>
        </p:txBody>
      </p:sp>
      <p:sp>
        <p:nvSpPr>
          <p:cNvPr id="3" name="Marcador de contenido 2"/>
          <p:cNvSpPr>
            <a:spLocks noGrp="1"/>
          </p:cNvSpPr>
          <p:nvPr>
            <p:ph sz="half" idx="1"/>
          </p:nvPr>
        </p:nvSpPr>
        <p:spPr>
          <a:xfrm>
            <a:off x="457200" y="2179637"/>
            <a:ext cx="4038600" cy="4525963"/>
          </a:xfrm>
        </p:spPr>
        <p:txBody>
          <a:bodyPr/>
          <a:lstStyle>
            <a:lvl1pPr>
              <a:defRPr sz="2200">
                <a:solidFill>
                  <a:schemeClr val="tx1">
                    <a:lumMod val="65000"/>
                    <a:lumOff val="35000"/>
                  </a:schemeClr>
                </a:solidFill>
                <a:latin typeface="Arial"/>
                <a:cs typeface="Arial"/>
              </a:defRPr>
            </a:lvl1pPr>
            <a:lvl2pPr>
              <a:defRPr sz="1800">
                <a:solidFill>
                  <a:srgbClr val="595959"/>
                </a:solidFill>
                <a:latin typeface="Arial"/>
                <a:cs typeface="Arial"/>
              </a:defRPr>
            </a:lvl2pPr>
            <a:lvl3pPr>
              <a:defRPr sz="1600">
                <a:solidFill>
                  <a:srgbClr val="595959"/>
                </a:solidFill>
                <a:latin typeface="Arial"/>
                <a:cs typeface="Arial"/>
              </a:defRPr>
            </a:lvl3pPr>
            <a:lvl4pPr>
              <a:defRPr sz="1400">
                <a:solidFill>
                  <a:srgbClr val="595959"/>
                </a:solidFill>
                <a:latin typeface="Arial"/>
                <a:cs typeface="Arial"/>
              </a:defRPr>
            </a:lvl4pPr>
            <a:lvl5pPr>
              <a:defRPr sz="1400">
                <a:solidFill>
                  <a:srgbClr val="595959"/>
                </a:solidFill>
                <a:latin typeface="Arial"/>
                <a:cs typeface="Arial"/>
              </a:defRPr>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11" name="Marcador de contenido 2"/>
          <p:cNvSpPr>
            <a:spLocks noGrp="1"/>
          </p:cNvSpPr>
          <p:nvPr>
            <p:ph sz="half" idx="10"/>
          </p:nvPr>
        </p:nvSpPr>
        <p:spPr>
          <a:xfrm>
            <a:off x="4648200" y="2179637"/>
            <a:ext cx="4038600" cy="4525963"/>
          </a:xfrm>
        </p:spPr>
        <p:txBody>
          <a:bodyPr/>
          <a:lstStyle>
            <a:lvl1pPr>
              <a:defRPr sz="2200">
                <a:solidFill>
                  <a:schemeClr val="tx1">
                    <a:lumMod val="65000"/>
                    <a:lumOff val="35000"/>
                  </a:schemeClr>
                </a:solidFill>
                <a:latin typeface="Arial"/>
                <a:cs typeface="Arial"/>
              </a:defRPr>
            </a:lvl1pPr>
            <a:lvl2pPr>
              <a:defRPr sz="1800">
                <a:solidFill>
                  <a:srgbClr val="595959"/>
                </a:solidFill>
                <a:latin typeface="Arial"/>
                <a:cs typeface="Arial"/>
              </a:defRPr>
            </a:lvl2pPr>
            <a:lvl3pPr>
              <a:defRPr sz="1600">
                <a:solidFill>
                  <a:srgbClr val="595959"/>
                </a:solidFill>
                <a:latin typeface="Arial"/>
                <a:cs typeface="Arial"/>
              </a:defRPr>
            </a:lvl3pPr>
            <a:lvl4pPr>
              <a:defRPr sz="1400">
                <a:solidFill>
                  <a:srgbClr val="595959"/>
                </a:solidFill>
                <a:latin typeface="Arial"/>
                <a:cs typeface="Arial"/>
              </a:defRPr>
            </a:lvl4pPr>
            <a:lvl5pPr>
              <a:defRPr sz="1400">
                <a:solidFill>
                  <a:srgbClr val="595959"/>
                </a:solidFill>
                <a:latin typeface="Arial"/>
                <a:cs typeface="Arial"/>
              </a:defRPr>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8"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9" name="Conector recto 17"/>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2" name="Título 1"/>
          <p:cNvSpPr>
            <a:spLocks noGrp="1"/>
          </p:cNvSpPr>
          <p:nvPr>
            <p:ph type="title"/>
          </p:nvPr>
        </p:nvSpPr>
        <p:spPr>
          <a:xfrm>
            <a:off x="457200" y="1463675"/>
            <a:ext cx="8229600" cy="746125"/>
          </a:xfrm>
        </p:spPr>
        <p:txBody>
          <a:bodyPr anchor="t">
            <a:normAutofit/>
          </a:bodyPr>
          <a:lstStyle>
            <a:lvl1pPr>
              <a:defRPr sz="3600" b="1">
                <a:solidFill>
                  <a:schemeClr val="tx1">
                    <a:lumMod val="85000"/>
                    <a:lumOff val="15000"/>
                  </a:schemeClr>
                </a:solidFill>
                <a:latin typeface="Arial"/>
                <a:cs typeface="Arial"/>
              </a:defRPr>
            </a:lvl1p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2343150"/>
            <a:ext cx="4040188" cy="639762"/>
          </a:xfrm>
        </p:spPr>
        <p:txBody>
          <a:bodyPr anchor="b">
            <a:no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982912"/>
            <a:ext cx="4040188" cy="3646488"/>
          </a:xfrm>
        </p:spPr>
        <p:txBody>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texto 4"/>
          <p:cNvSpPr>
            <a:spLocks noGrp="1"/>
          </p:cNvSpPr>
          <p:nvPr>
            <p:ph type="body" sz="quarter" idx="3"/>
          </p:nvPr>
        </p:nvSpPr>
        <p:spPr>
          <a:xfrm>
            <a:off x="4645025" y="2343150"/>
            <a:ext cx="4041775" cy="639762"/>
          </a:xfrm>
        </p:spPr>
        <p:txBody>
          <a:bodyPr anchor="b">
            <a:noAutofit/>
          </a:bodyPr>
          <a:lstStyle>
            <a:lvl1pPr marL="0" indent="0">
              <a:buNone/>
              <a:defRPr sz="20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982912"/>
            <a:ext cx="4041775" cy="3646488"/>
          </a:xfrm>
        </p:spPr>
        <p:txBody>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4" name="Picture 7"/>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5" name="Conector recto 7"/>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2" name="Título 1"/>
          <p:cNvSpPr>
            <a:spLocks noGrp="1"/>
          </p:cNvSpPr>
          <p:nvPr>
            <p:ph type="title"/>
          </p:nvPr>
        </p:nvSpPr>
        <p:spPr>
          <a:xfrm>
            <a:off x="457200" y="1371600"/>
            <a:ext cx="8229600" cy="1143000"/>
          </a:xfrm>
        </p:spPr>
        <p:txBody>
          <a:bodyPr>
            <a:normAutofit/>
          </a:bodyPr>
          <a:lstStyle>
            <a:lvl1pPr>
              <a:defRPr sz="3600" b="1">
                <a:solidFill>
                  <a:schemeClr val="tx1">
                    <a:lumMod val="85000"/>
                    <a:lumOff val="15000"/>
                  </a:schemeClr>
                </a:solidFill>
                <a:latin typeface="Arial"/>
                <a:cs typeface="Arial"/>
              </a:defRPr>
            </a:lvl1pPr>
          </a:lstStyle>
          <a:p>
            <a:r>
              <a:rPr lang="es-ES_tradnl" smtClean="0"/>
              <a:t>Clic para editar título</a:t>
            </a:r>
            <a:endParaRPr lang="es-ES_tradnl"/>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3"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4" name="Conector recto 6"/>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5"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6"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7" name="Conector recto 9"/>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11" name="Título 1"/>
          <p:cNvSpPr>
            <a:spLocks noGrp="1"/>
          </p:cNvSpPr>
          <p:nvPr>
            <p:ph type="title"/>
          </p:nvPr>
        </p:nvSpPr>
        <p:spPr>
          <a:xfrm>
            <a:off x="152400" y="1339850"/>
            <a:ext cx="3008313" cy="1041023"/>
          </a:xfrm>
        </p:spPr>
        <p:txBody>
          <a:bodyPr anchor="b"/>
          <a:lstStyle>
            <a:lvl1pPr algn="l">
              <a:defRPr sz="2000" b="1" i="0">
                <a:solidFill>
                  <a:schemeClr val="tx1">
                    <a:lumMod val="75000"/>
                    <a:lumOff val="25000"/>
                  </a:schemeClr>
                </a:solidFill>
                <a:latin typeface="Arial"/>
                <a:cs typeface="Arial"/>
              </a:defRPr>
            </a:lvl1pPr>
          </a:lstStyle>
          <a:p>
            <a:r>
              <a:rPr lang="es-ES_tradnl" dirty="0" smtClean="0"/>
              <a:t>Clic para editar título</a:t>
            </a:r>
            <a:endParaRPr lang="es-ES_tradnl" dirty="0"/>
          </a:p>
        </p:txBody>
      </p:sp>
      <p:sp>
        <p:nvSpPr>
          <p:cNvPr id="12" name="Marcador de contenido 2"/>
          <p:cNvSpPr>
            <a:spLocks noGrp="1"/>
          </p:cNvSpPr>
          <p:nvPr>
            <p:ph idx="1"/>
          </p:nvPr>
        </p:nvSpPr>
        <p:spPr>
          <a:xfrm>
            <a:off x="3346450" y="1385887"/>
            <a:ext cx="5645150" cy="5331203"/>
          </a:xfrm>
        </p:spPr>
        <p:txBody>
          <a:bodyPr>
            <a:normAutofit/>
          </a:bodyPr>
          <a:lstStyle>
            <a:lvl1pPr>
              <a:defRPr sz="2000">
                <a:solidFill>
                  <a:schemeClr val="tx1">
                    <a:lumMod val="65000"/>
                    <a:lumOff val="35000"/>
                  </a:schemeClr>
                </a:solidFill>
                <a:latin typeface="Arial"/>
                <a:cs typeface="Arial"/>
              </a:defRPr>
            </a:lvl1pPr>
            <a:lvl2pPr>
              <a:defRPr sz="1800">
                <a:solidFill>
                  <a:schemeClr val="tx1">
                    <a:lumMod val="65000"/>
                    <a:lumOff val="35000"/>
                  </a:schemeClr>
                </a:solidFill>
                <a:latin typeface="Arial"/>
                <a:cs typeface="Arial"/>
              </a:defRPr>
            </a:lvl2pPr>
            <a:lvl3pPr>
              <a:defRPr sz="1600">
                <a:solidFill>
                  <a:schemeClr val="tx1">
                    <a:lumMod val="65000"/>
                    <a:lumOff val="35000"/>
                  </a:schemeClr>
                </a:solidFill>
                <a:latin typeface="Arial"/>
                <a:cs typeface="Arial"/>
              </a:defRPr>
            </a:lvl3pPr>
            <a:lvl4pPr>
              <a:defRPr sz="1400">
                <a:solidFill>
                  <a:schemeClr val="tx1">
                    <a:lumMod val="65000"/>
                    <a:lumOff val="35000"/>
                  </a:schemeClr>
                </a:solidFill>
                <a:latin typeface="Arial"/>
                <a:cs typeface="Arial"/>
              </a:defRPr>
            </a:lvl4pPr>
            <a:lvl5pPr>
              <a:defRPr sz="1400">
                <a:solidFill>
                  <a:schemeClr val="tx1">
                    <a:lumMod val="65000"/>
                    <a:lumOff val="35000"/>
                  </a:schemeClr>
                </a:solidFill>
                <a:latin typeface="Arial"/>
                <a:cs typeface="Arial"/>
              </a:defRPr>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13" name="Marcador de texto 3"/>
          <p:cNvSpPr>
            <a:spLocks noGrp="1"/>
          </p:cNvSpPr>
          <p:nvPr>
            <p:ph type="body" sz="half" idx="2"/>
          </p:nvPr>
        </p:nvSpPr>
        <p:spPr>
          <a:xfrm>
            <a:off x="152400" y="2514600"/>
            <a:ext cx="3008313" cy="4202490"/>
          </a:xfrm>
        </p:spPr>
        <p:txBody>
          <a:bodyPr/>
          <a:lstStyle>
            <a:lvl1pPr marL="0" indent="0">
              <a:buNone/>
              <a:defRPr sz="1400">
                <a:solidFill>
                  <a:schemeClr val="tx1">
                    <a:lumMod val="50000"/>
                    <a:lumOff val="50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5" name="Imagen 9" descr="fondo ppt portada 04.jpg"/>
          <p:cNvPicPr>
            <a:picLocks noChangeAspect="1"/>
          </p:cNvPicPr>
          <p:nvPr userDrawn="1"/>
        </p:nvPicPr>
        <p:blipFill>
          <a:blip r:embed="rId2"/>
          <a:srcRect/>
          <a:stretch>
            <a:fillRect/>
          </a:stretch>
        </p:blipFill>
        <p:spPr bwMode="auto">
          <a:xfrm>
            <a:off x="0" y="3175"/>
            <a:ext cx="9144000" cy="6851650"/>
          </a:xfrm>
          <a:prstGeom prst="rect">
            <a:avLst/>
          </a:prstGeom>
          <a:noFill/>
          <a:ln w="9525">
            <a:noFill/>
            <a:miter lim="800000"/>
            <a:headEnd/>
            <a:tailEnd/>
          </a:ln>
        </p:spPr>
      </p:pic>
      <p:pic>
        <p:nvPicPr>
          <p:cNvPr id="6" name="Picture 6"/>
          <p:cNvPicPr>
            <a:picLocks noChangeAspect="1" noChangeArrowheads="1"/>
          </p:cNvPicPr>
          <p:nvPr userDrawn="1"/>
        </p:nvPicPr>
        <p:blipFill>
          <a:blip r:embed="rId3"/>
          <a:srcRect/>
          <a:stretch>
            <a:fillRect/>
          </a:stretch>
        </p:blipFill>
        <p:spPr bwMode="auto">
          <a:xfrm>
            <a:off x="360363" y="198438"/>
            <a:ext cx="2078037" cy="909637"/>
          </a:xfrm>
          <a:prstGeom prst="rect">
            <a:avLst/>
          </a:prstGeom>
          <a:noFill/>
          <a:ln w="9525">
            <a:noFill/>
            <a:miter lim="800000"/>
            <a:headEnd/>
            <a:tailEnd/>
          </a:ln>
        </p:spPr>
      </p:pic>
      <p:cxnSp>
        <p:nvCxnSpPr>
          <p:cNvPr id="7" name="Conector recto 12"/>
          <p:cNvCxnSpPr/>
          <p:nvPr userDrawn="1"/>
        </p:nvCxnSpPr>
        <p:spPr bwMode="auto">
          <a:xfrm>
            <a:off x="315913" y="1219200"/>
            <a:ext cx="8599487" cy="1588"/>
          </a:xfrm>
          <a:prstGeom prst="line">
            <a:avLst/>
          </a:prstGeom>
          <a:solidFill>
            <a:srgbClr val="00B8FF"/>
          </a:solidFill>
          <a:ln w="3175" cap="flat" cmpd="sng" algn="ctr">
            <a:solidFill>
              <a:schemeClr val="bg1">
                <a:lumMod val="65000"/>
              </a:schemeClr>
            </a:solidFill>
            <a:prstDash val="solid"/>
            <a:round/>
            <a:headEnd type="none" w="med" len="med"/>
            <a:tailEnd type="none" w="med" len="med"/>
          </a:ln>
          <a:effectLst/>
        </p:spPr>
      </p:cxnSp>
      <p:sp>
        <p:nvSpPr>
          <p:cNvPr id="8" name="Título 1"/>
          <p:cNvSpPr>
            <a:spLocks noGrp="1"/>
          </p:cNvSpPr>
          <p:nvPr>
            <p:ph type="title"/>
          </p:nvPr>
        </p:nvSpPr>
        <p:spPr>
          <a:xfrm>
            <a:off x="1905000" y="5562600"/>
            <a:ext cx="5486400" cy="566738"/>
          </a:xfrm>
        </p:spPr>
        <p:txBody>
          <a:bodyPr anchor="b"/>
          <a:lstStyle>
            <a:lvl1pPr algn="l">
              <a:defRPr sz="2000" b="1">
                <a:solidFill>
                  <a:schemeClr val="tx1">
                    <a:lumMod val="85000"/>
                    <a:lumOff val="15000"/>
                  </a:schemeClr>
                </a:solidFill>
                <a:latin typeface="Arial"/>
                <a:cs typeface="Arial"/>
              </a:defRPr>
            </a:lvl1pPr>
          </a:lstStyle>
          <a:p>
            <a:r>
              <a:rPr lang="es-ES_tradnl" dirty="0" smtClean="0"/>
              <a:t>Clic para editar título</a:t>
            </a:r>
            <a:endParaRPr lang="es-ES_tradnl" dirty="0"/>
          </a:p>
        </p:txBody>
      </p:sp>
      <p:sp>
        <p:nvSpPr>
          <p:cNvPr id="9" name="Marcador de posición de imagen 2"/>
          <p:cNvSpPr>
            <a:spLocks noGrp="1"/>
          </p:cNvSpPr>
          <p:nvPr>
            <p:ph type="pic" idx="1"/>
          </p:nvPr>
        </p:nvSpPr>
        <p:spPr>
          <a:xfrm>
            <a:off x="1905000" y="1374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10" name="Marcador de texto 3"/>
          <p:cNvSpPr>
            <a:spLocks noGrp="1"/>
          </p:cNvSpPr>
          <p:nvPr>
            <p:ph type="body" sz="half" idx="2"/>
          </p:nvPr>
        </p:nvSpPr>
        <p:spPr>
          <a:xfrm>
            <a:off x="1905000" y="6129338"/>
            <a:ext cx="5486400" cy="576262"/>
          </a:xfrm>
        </p:spPr>
        <p:txBody>
          <a:bodyPr>
            <a:normAutofit/>
          </a:bodyPr>
          <a:lstStyle>
            <a:lvl1pPr marL="0" indent="0">
              <a:buNone/>
              <a:defRPr sz="14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90A361-A0F6-4588-BC8F-846EB205D812}" type="datetimeFigureOut">
              <a:rPr lang="es-ES_tradnl"/>
              <a:pPr>
                <a:defRPr/>
              </a:pPr>
              <a:t>29/05/2017</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564619-EBEB-4F6A-B18F-9624DD8B8984}"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ransition>
    <p:random/>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ndacionsol.cl/" TargetMode="External"/><Relationship Id="rId2" Type="http://schemas.openxmlformats.org/officeDocument/2006/relationships/hyperlink" Target="mailto:alexander.paez@fundacion"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undacionsol.c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undacionsol.c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undacionsol.c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D6F11"/>
        </a:solidFill>
        <a:effectLst/>
      </p:bgPr>
    </p:bg>
    <p:spTree>
      <p:nvGrpSpPr>
        <p:cNvPr id="1" name=""/>
        <p:cNvGrpSpPr/>
        <p:nvPr/>
      </p:nvGrpSpPr>
      <p:grpSpPr>
        <a:xfrm>
          <a:off x="0" y="0"/>
          <a:ext cx="0" cy="0"/>
          <a:chOff x="0" y="0"/>
          <a:chExt cx="0" cy="0"/>
        </a:xfrm>
      </p:grpSpPr>
      <p:sp>
        <p:nvSpPr>
          <p:cNvPr id="13315" name="Subtítulo 7"/>
          <p:cNvSpPr>
            <a:spLocks noGrp="1"/>
          </p:cNvSpPr>
          <p:nvPr>
            <p:ph type="subTitle" idx="1"/>
          </p:nvPr>
        </p:nvSpPr>
        <p:spPr>
          <a:xfrm>
            <a:off x="381001" y="3356992"/>
            <a:ext cx="9001125" cy="1815973"/>
          </a:xfrm>
        </p:spPr>
        <p:txBody>
          <a:bodyPr>
            <a:noAutofit/>
          </a:bodyPr>
          <a:lstStyle/>
          <a:p>
            <a:pPr algn="l" eaLnBrk="1" hangingPunct="1">
              <a:defRPr/>
            </a:pPr>
            <a:r>
              <a:rPr lang="es-CL" sz="2800" b="1" dirty="0" smtClean="0">
                <a:solidFill>
                  <a:schemeClr val="bg1"/>
                </a:solidFill>
                <a:latin typeface="+mj-lt"/>
                <a:cs typeface="Times New Roman" pitchFamily="18" charset="0"/>
              </a:rPr>
              <a:t>Escuela Sindical </a:t>
            </a:r>
            <a:r>
              <a:rPr lang="es-CL" sz="2800" b="1" dirty="0" err="1" smtClean="0">
                <a:solidFill>
                  <a:schemeClr val="bg1"/>
                </a:solidFill>
                <a:latin typeface="+mj-lt"/>
                <a:cs typeface="Times New Roman" pitchFamily="18" charset="0"/>
              </a:rPr>
              <a:t>Clotario</a:t>
            </a:r>
            <a:r>
              <a:rPr lang="es-CL" sz="2800" b="1" dirty="0" smtClean="0">
                <a:solidFill>
                  <a:schemeClr val="bg1"/>
                </a:solidFill>
                <a:latin typeface="+mj-lt"/>
                <a:cs typeface="Times New Roman" pitchFamily="18" charset="0"/>
              </a:rPr>
              <a:t> </a:t>
            </a:r>
            <a:r>
              <a:rPr lang="es-CL" sz="2800" b="1" dirty="0" err="1" smtClean="0">
                <a:solidFill>
                  <a:schemeClr val="bg1"/>
                </a:solidFill>
                <a:latin typeface="+mj-lt"/>
                <a:cs typeface="Times New Roman" pitchFamily="18" charset="0"/>
              </a:rPr>
              <a:t>Blest</a:t>
            </a:r>
            <a:endParaRPr lang="es-CL" sz="2800" b="1" dirty="0" smtClean="0">
              <a:solidFill>
                <a:schemeClr val="bg1"/>
              </a:solidFill>
              <a:latin typeface="+mj-lt"/>
              <a:cs typeface="Times New Roman" pitchFamily="18" charset="0"/>
            </a:endParaRPr>
          </a:p>
          <a:p>
            <a:pPr algn="l" eaLnBrk="1" hangingPunct="1">
              <a:defRPr/>
            </a:pPr>
            <a:endParaRPr lang="es-CL" sz="2000" dirty="0" smtClean="0">
              <a:solidFill>
                <a:schemeClr val="bg1"/>
              </a:solidFill>
              <a:latin typeface="+mj-lt"/>
              <a:cs typeface="Times New Roman" pitchFamily="18" charset="0"/>
            </a:endParaRPr>
          </a:p>
          <a:p>
            <a:pPr algn="l" eaLnBrk="1" hangingPunct="1">
              <a:defRPr/>
            </a:pPr>
            <a:r>
              <a:rPr lang="es-CL" sz="2000" dirty="0" smtClean="0">
                <a:solidFill>
                  <a:schemeClr val="bg1"/>
                </a:solidFill>
                <a:latin typeface="+mj-lt"/>
                <a:cs typeface="Times New Roman" pitchFamily="18" charset="0"/>
              </a:rPr>
              <a:t>Alexander Páez</a:t>
            </a:r>
          </a:p>
          <a:p>
            <a:pPr algn="l" eaLnBrk="1" hangingPunct="1">
              <a:defRPr/>
            </a:pPr>
            <a:endParaRPr lang="es-CL" sz="2000" b="1" dirty="0" smtClean="0">
              <a:solidFill>
                <a:schemeClr val="bg1"/>
              </a:solidFill>
              <a:latin typeface="+mj-lt"/>
              <a:cs typeface="Times New Roman" pitchFamily="18" charset="0"/>
            </a:endParaRPr>
          </a:p>
          <a:p>
            <a:pPr algn="l" eaLnBrk="1" hangingPunct="1">
              <a:defRPr/>
            </a:pPr>
            <a:r>
              <a:rPr lang="es-CL" sz="2000" u="sng" dirty="0" smtClean="0">
                <a:solidFill>
                  <a:srgbClr val="002060"/>
                </a:solidFill>
                <a:latin typeface="+mj-lt"/>
                <a:cs typeface="Times New Roman" pitchFamily="18" charset="0"/>
                <a:hlinkClick r:id="rId2"/>
              </a:rPr>
              <a:t>alexander.paez@fundacion</a:t>
            </a:r>
            <a:r>
              <a:rPr lang="es-CL" sz="2000" u="sng" dirty="0" smtClean="0">
                <a:solidFill>
                  <a:srgbClr val="002060"/>
                </a:solidFill>
                <a:latin typeface="+mj-lt"/>
                <a:cs typeface="Times New Roman" pitchFamily="18" charset="0"/>
              </a:rPr>
              <a:t>sol.cl </a:t>
            </a:r>
          </a:p>
          <a:p>
            <a:pPr>
              <a:defRPr/>
            </a:pPr>
            <a:endParaRPr lang="es-CL" sz="2000" dirty="0" smtClean="0">
              <a:solidFill>
                <a:srgbClr val="FF0000"/>
              </a:solidFill>
              <a:latin typeface="+mj-lt"/>
              <a:cs typeface="Times New Roman" pitchFamily="18" charset="0"/>
            </a:endParaRPr>
          </a:p>
          <a:p>
            <a:pPr>
              <a:defRPr/>
            </a:pPr>
            <a:endParaRPr lang="es-CL" sz="2000" dirty="0" smtClean="0">
              <a:solidFill>
                <a:srgbClr val="FF0000"/>
              </a:solidFill>
              <a:latin typeface="+mj-lt"/>
              <a:cs typeface="Times New Roman" pitchFamily="18" charset="0"/>
            </a:endParaRPr>
          </a:p>
          <a:p>
            <a:pPr>
              <a:defRPr/>
            </a:pPr>
            <a:endParaRPr lang="es-CL" sz="2000" b="1" dirty="0" smtClean="0">
              <a:solidFill>
                <a:srgbClr val="FF0000"/>
              </a:solidFill>
              <a:latin typeface="+mj-lt"/>
              <a:cs typeface="Arial" charset="0"/>
            </a:endParaRPr>
          </a:p>
        </p:txBody>
      </p:sp>
      <p:sp>
        <p:nvSpPr>
          <p:cNvPr id="4" name="TextBox 4"/>
          <p:cNvSpPr txBox="1">
            <a:spLocks noChangeArrowheads="1"/>
          </p:cNvSpPr>
          <p:nvPr/>
        </p:nvSpPr>
        <p:spPr bwMode="auto">
          <a:xfrm>
            <a:off x="381001" y="6093509"/>
            <a:ext cx="8334375" cy="646331"/>
          </a:xfrm>
          <a:prstGeom prst="rect">
            <a:avLst/>
          </a:prstGeom>
          <a:noFill/>
          <a:ln w="9525">
            <a:noFill/>
            <a:miter lim="800000"/>
            <a:headEnd/>
            <a:tailEnd/>
          </a:ln>
        </p:spPr>
        <p:txBody>
          <a:bodyPr>
            <a:spAutoFit/>
          </a:bodyPr>
          <a:lstStyle/>
          <a:p>
            <a:pPr>
              <a:defRPr/>
            </a:pPr>
            <a:r>
              <a:rPr lang="es-CL" dirty="0">
                <a:hlinkClick r:id="rId3"/>
              </a:rPr>
              <a:t>www.fundacionsol.cl</a:t>
            </a:r>
            <a:r>
              <a:rPr lang="es-CL" dirty="0"/>
              <a:t>                                                                    </a:t>
            </a:r>
            <a:r>
              <a:rPr lang="es-CL" dirty="0" smtClean="0"/>
              <a:t>                                                                </a:t>
            </a:r>
            <a:r>
              <a:rPr lang="es-CL" dirty="0">
                <a:solidFill>
                  <a:schemeClr val="tx1">
                    <a:lumMod val="65000"/>
                    <a:lumOff val="35000"/>
                  </a:schemeClr>
                </a:solidFill>
              </a:rPr>
              <a:t>@</a:t>
            </a:r>
            <a:r>
              <a:rPr lang="es-CL" dirty="0" err="1">
                <a:solidFill>
                  <a:schemeClr val="tx1">
                    <a:lumMod val="65000"/>
                    <a:lumOff val="35000"/>
                  </a:schemeClr>
                </a:solidFill>
              </a:rPr>
              <a:t>lafundacionsol</a:t>
            </a:r>
            <a:endParaRPr lang="es-CL" dirty="0">
              <a:solidFill>
                <a:schemeClr val="tx1">
                  <a:lumMod val="65000"/>
                  <a:lumOff val="35000"/>
                </a:schemeClr>
              </a:solidFill>
            </a:endParaRPr>
          </a:p>
        </p:txBody>
      </p:sp>
      <p:pic>
        <p:nvPicPr>
          <p:cNvPr id="14341" name="Picture 4" descr="C:\Users\Mentitaz\Pictures\Fotos web\Logo-twitter.png"/>
          <p:cNvPicPr>
            <a:picLocks noChangeAspect="1" noChangeArrowheads="1"/>
          </p:cNvPicPr>
          <p:nvPr/>
        </p:nvPicPr>
        <p:blipFill>
          <a:blip r:embed="rId4" cstate="print"/>
          <a:srcRect/>
          <a:stretch>
            <a:fillRect/>
          </a:stretch>
        </p:blipFill>
        <p:spPr bwMode="auto">
          <a:xfrm>
            <a:off x="8277447" y="6261931"/>
            <a:ext cx="395287" cy="395288"/>
          </a:xfrm>
          <a:prstGeom prst="rect">
            <a:avLst/>
          </a:prstGeom>
          <a:noFill/>
          <a:ln w="9525">
            <a:noFill/>
            <a:miter lim="800000"/>
            <a:headEnd/>
            <a:tailEnd/>
          </a:ln>
        </p:spPr>
      </p:pic>
      <p:pic>
        <p:nvPicPr>
          <p:cNvPr id="7" name="Imagen 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5796136" y="4762404"/>
            <a:ext cx="2326163" cy="1104479"/>
          </a:xfrm>
          <a:prstGeom prst="rect">
            <a:avLst/>
          </a:prstGeom>
        </p:spPr>
      </p:pic>
      <p:sp>
        <p:nvSpPr>
          <p:cNvPr id="8" name="7 Título"/>
          <p:cNvSpPr>
            <a:spLocks noGrp="1"/>
          </p:cNvSpPr>
          <p:nvPr>
            <p:ph type="ctrTitle"/>
          </p:nvPr>
        </p:nvSpPr>
        <p:spPr>
          <a:xfrm>
            <a:off x="381001" y="2130425"/>
            <a:ext cx="7772400" cy="1226567"/>
          </a:xfrm>
        </p:spPr>
        <p:txBody>
          <a:bodyPr>
            <a:normAutofit/>
          </a:bodyPr>
          <a:lstStyle/>
          <a:p>
            <a:pPr algn="l"/>
            <a:r>
              <a:rPr lang="es-CL" dirty="0" smtClean="0">
                <a:solidFill>
                  <a:schemeClr val="bg1"/>
                </a:solidFill>
              </a:rPr>
              <a:t>El Impacto de la inserción laboral femenina en el mundo del trabajo</a:t>
            </a:r>
            <a:endParaRPr lang="es-CL" dirty="0">
              <a:solidFill>
                <a:schemeClr val="bg1"/>
              </a:solidFill>
            </a:endParaRPr>
          </a:p>
        </p:txBody>
      </p:sp>
      <p:sp>
        <p:nvSpPr>
          <p:cNvPr id="9" name="8 CuadroTexto"/>
          <p:cNvSpPr txBox="1"/>
          <p:nvPr/>
        </p:nvSpPr>
        <p:spPr>
          <a:xfrm>
            <a:off x="3203848" y="990020"/>
            <a:ext cx="3024336" cy="430887"/>
          </a:xfrm>
          <a:prstGeom prst="rect">
            <a:avLst/>
          </a:prstGeom>
          <a:noFill/>
        </p:spPr>
        <p:txBody>
          <a:bodyPr wrap="square" rtlCol="0">
            <a:spAutoFit/>
          </a:bodyPr>
          <a:lstStyle/>
          <a:p>
            <a:pPr algn="ctr">
              <a:defRPr/>
            </a:pPr>
            <a:r>
              <a:rPr lang="es-CL" sz="2200" b="1" dirty="0" smtClean="0">
                <a:solidFill>
                  <a:schemeClr val="bg1"/>
                </a:solidFill>
                <a:cs typeface="Times New Roman" pitchFamily="18" charset="0"/>
              </a:rPr>
              <a:t>03 de Mayo 2017</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332656"/>
            <a:ext cx="8458200" cy="746125"/>
          </a:xfrm>
        </p:spPr>
        <p:txBody>
          <a:bodyPr>
            <a:noAutofit/>
          </a:bodyPr>
          <a:lstStyle/>
          <a:p>
            <a:pPr eaLnBrk="1" hangingPunct="1">
              <a:defRPr/>
            </a:pPr>
            <a:r>
              <a:rPr lang="es-ES_tradnl" sz="2800" dirty="0" smtClean="0">
                <a:solidFill>
                  <a:schemeClr val="tx1"/>
                </a:solidFill>
                <a:latin typeface="+mj-lt"/>
                <a:cs typeface="Times New Roman" pitchFamily="18" charset="0"/>
              </a:rPr>
              <a:t>El problema de la inserción laboral </a:t>
            </a:r>
            <a:r>
              <a:rPr lang="es-ES_tradnl" sz="2800" i="1" dirty="0" smtClean="0">
                <a:solidFill>
                  <a:schemeClr val="tx1"/>
                </a:solidFill>
                <a:latin typeface="+mj-lt"/>
                <a:cs typeface="Times New Roman" pitchFamily="18" charset="0"/>
              </a:rPr>
              <a:t>en general</a:t>
            </a:r>
            <a:r>
              <a:rPr lang="es-ES_tradnl" sz="2800" dirty="0" smtClean="0">
                <a:solidFill>
                  <a:schemeClr val="tx1"/>
                </a:solidFill>
                <a:latin typeface="+mj-lt"/>
                <a:cs typeface="Times New Roman" pitchFamily="18" charset="0"/>
              </a:rPr>
              <a:t/>
            </a:r>
            <a:br>
              <a:rPr lang="es-ES_tradnl" sz="2800" dirty="0" smtClean="0">
                <a:solidFill>
                  <a:schemeClr val="tx1"/>
                </a:solidFill>
                <a:latin typeface="+mj-lt"/>
                <a:cs typeface="Times New Roman" pitchFamily="18" charset="0"/>
              </a:rPr>
            </a:br>
            <a:r>
              <a:rPr lang="es-ES_tradnl" sz="2800" dirty="0" smtClean="0">
                <a:solidFill>
                  <a:schemeClr val="tx1"/>
                </a:solidFill>
                <a:latin typeface="+mj-lt"/>
                <a:cs typeface="Times New Roman" pitchFamily="18" charset="0"/>
              </a:rPr>
              <a:t/>
            </a:r>
            <a:br>
              <a:rPr lang="es-ES_tradnl" sz="2800" dirty="0" smtClean="0">
                <a:solidFill>
                  <a:schemeClr val="tx1"/>
                </a:solidFill>
                <a:latin typeface="+mj-lt"/>
                <a:cs typeface="Times New Roman" pitchFamily="18" charset="0"/>
              </a:rPr>
            </a:br>
            <a:r>
              <a:rPr lang="es-ES_tradnl" sz="2800" dirty="0" smtClean="0">
                <a:solidFill>
                  <a:schemeClr val="tx1"/>
                </a:solidFill>
                <a:latin typeface="+mj-lt"/>
                <a:cs typeface="Times New Roman" pitchFamily="18" charset="0"/>
              </a:rPr>
              <a:t/>
            </a:r>
            <a:br>
              <a:rPr lang="es-ES_tradnl" sz="2800" dirty="0" smtClean="0">
                <a:solidFill>
                  <a:schemeClr val="tx1"/>
                </a:solidFill>
                <a:latin typeface="+mj-lt"/>
                <a:cs typeface="Times New Roman" pitchFamily="18" charset="0"/>
              </a:rPr>
            </a:br>
            <a:endParaRPr lang="es-ES_tradnl" sz="28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6" name="Picture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2895" y="1700808"/>
            <a:ext cx="6835105" cy="3600400"/>
          </a:xfrm>
          <a:prstGeom prst="rect">
            <a:avLst/>
          </a:prstGeom>
        </p:spPr>
      </p:pic>
      <p:sp>
        <p:nvSpPr>
          <p:cNvPr id="8" name="7 CuadroTexto"/>
          <p:cNvSpPr txBox="1"/>
          <p:nvPr/>
        </p:nvSpPr>
        <p:spPr>
          <a:xfrm>
            <a:off x="7020272" y="1700808"/>
            <a:ext cx="252028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b="1" dirty="0" smtClean="0"/>
              <a:t>La tasa de asalariados siempre es más alta en los hombres que en las mujeres</a:t>
            </a:r>
            <a:endParaRPr lang="es-CL" b="1" dirty="0"/>
          </a:p>
        </p:txBody>
      </p:sp>
      <p:sp>
        <p:nvSpPr>
          <p:cNvPr id="9" name="8 CuadroTexto"/>
          <p:cNvSpPr txBox="1"/>
          <p:nvPr/>
        </p:nvSpPr>
        <p:spPr>
          <a:xfrm>
            <a:off x="6195095" y="4285545"/>
            <a:ext cx="252028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b="1" dirty="0" smtClean="0"/>
              <a:t>La tendencia, sin embargo, es a una convergencia de ambos mientras la proporción de asalariados hombres se estanca l de las mujeres aumenta.</a:t>
            </a:r>
            <a:endParaRPr lang="es-CL" b="1" dirty="0"/>
          </a:p>
        </p:txBody>
      </p:sp>
      <p:cxnSp>
        <p:nvCxnSpPr>
          <p:cNvPr id="10" name="9 Conector recto de flecha"/>
          <p:cNvCxnSpPr/>
          <p:nvPr/>
        </p:nvCxnSpPr>
        <p:spPr>
          <a:xfrm flipH="1">
            <a:off x="6209928" y="2074169"/>
            <a:ext cx="648072" cy="288032"/>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a:xfrm flipH="1" flipV="1">
            <a:off x="6660232" y="2708920"/>
            <a:ext cx="792088" cy="1576626"/>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332656"/>
            <a:ext cx="8458200" cy="746125"/>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graphicFrame>
        <p:nvGraphicFramePr>
          <p:cNvPr id="6" name="2 Gráfico"/>
          <p:cNvGraphicFramePr/>
          <p:nvPr/>
        </p:nvGraphicFramePr>
        <p:xfrm>
          <a:off x="257175" y="1672828"/>
          <a:ext cx="8839200" cy="427645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8 Conector recto de flecha"/>
          <p:cNvCxnSpPr/>
          <p:nvPr/>
        </p:nvCxnSpPr>
        <p:spPr>
          <a:xfrm flipV="1">
            <a:off x="1187624" y="3717032"/>
            <a:ext cx="6624736" cy="720080"/>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5436095" y="332656"/>
            <a:ext cx="3279279" cy="1296144"/>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pic>
        <p:nvPicPr>
          <p:cNvPr id="7" name="Pictur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81000" y="176212"/>
            <a:ext cx="4911080" cy="6505575"/>
          </a:xfrm>
          <a:prstGeom prst="rect">
            <a:avLst/>
          </a:prstGeom>
        </p:spPr>
      </p:pic>
      <p:sp>
        <p:nvSpPr>
          <p:cNvPr id="8" name="7 CuadroTexto"/>
          <p:cNvSpPr txBox="1"/>
          <p:nvPr/>
        </p:nvSpPr>
        <p:spPr>
          <a:xfrm>
            <a:off x="6156176" y="2060848"/>
            <a:ext cx="187220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Las jornadas de trabajo de menos de 30 horas semanales, crecen de forma importante desde el 2000 en adelante.</a:t>
            </a:r>
            <a:endParaRPr lang="es-CL" b="1" dirty="0"/>
          </a:p>
        </p:txBody>
      </p:sp>
      <p:sp>
        <p:nvSpPr>
          <p:cNvPr id="9" name="8 CuadroTexto"/>
          <p:cNvSpPr txBox="1"/>
          <p:nvPr/>
        </p:nvSpPr>
        <p:spPr>
          <a:xfrm>
            <a:off x="7092280" y="4373463"/>
            <a:ext cx="187220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En el período de bajo crecimiento salarial, entre </a:t>
            </a:r>
            <a:r>
              <a:rPr lang="es-CL" b="1" dirty="0" smtClean="0">
                <a:solidFill>
                  <a:srgbClr val="C00000"/>
                </a:solidFill>
              </a:rPr>
              <a:t>2000 y 2010 explican casi la mitad del empleo femenino. </a:t>
            </a:r>
            <a:endParaRPr lang="es-CL"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522634"/>
            <a:ext cx="8458200" cy="746125"/>
          </a:xfrm>
        </p:spPr>
        <p:txBody>
          <a:bodyPr>
            <a:noAutofit/>
          </a:bodyPr>
          <a:lstStyle/>
          <a:p>
            <a:pPr eaLnBrk="1" hangingPunct="1">
              <a:defRPr/>
            </a:pPr>
            <a:r>
              <a:rPr lang="es-ES_tradnl" sz="2400" dirty="0" smtClean="0">
                <a:solidFill>
                  <a:schemeClr val="tx1"/>
                </a:solidFill>
                <a:latin typeface="+mj-lt"/>
                <a:cs typeface="Times New Roman" pitchFamily="18" charset="0"/>
              </a:rPr>
              <a:t>Proporción de empleo según jornada semanal de trabajo efectiva 1990 al 2016</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a:xfrm>
            <a:off x="257175" y="5805262"/>
            <a:ext cx="8458200" cy="864097"/>
          </a:xfrm>
        </p:spPr>
        <p:txBody>
          <a:bodyPr>
            <a:noAutofit/>
          </a:bodyPr>
          <a:lstStyle/>
          <a:p>
            <a:pPr algn="ctr">
              <a:buFont typeface="Arial" pitchFamily="34" charset="0"/>
              <a:buNone/>
              <a:defRPr/>
            </a:pPr>
            <a:r>
              <a:rPr lang="es-CL" b="1" dirty="0" smtClean="0">
                <a:solidFill>
                  <a:schemeClr val="tx1"/>
                </a:solidFill>
                <a:latin typeface="+mj-lt"/>
              </a:rPr>
              <a:t>La inserción en jornadas de baja intensidad horaria semanal se hace tendencial y su crecimiento explica en gran parte el crecimiento del empleo en general</a:t>
            </a:r>
            <a:endParaRPr lang="es-CL" b="1" dirty="0">
              <a:solidFill>
                <a:schemeClr val="tx1"/>
              </a:solidFill>
              <a:latin typeface="+mj-lt"/>
            </a:endParaRPr>
          </a:p>
        </p:txBody>
      </p:sp>
      <p:graphicFrame>
        <p:nvGraphicFramePr>
          <p:cNvPr id="6" name="3 Gráfico"/>
          <p:cNvGraphicFramePr/>
          <p:nvPr/>
        </p:nvGraphicFramePr>
        <p:xfrm>
          <a:off x="257175" y="1268759"/>
          <a:ext cx="8582025"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8" name="1 Flecha abajo"/>
          <p:cNvSpPr/>
          <p:nvPr/>
        </p:nvSpPr>
        <p:spPr>
          <a:xfrm>
            <a:off x="827584" y="3140968"/>
            <a:ext cx="720080" cy="1224136"/>
          </a:xfrm>
          <a:prstGeom prst="downArrow">
            <a:avLst/>
          </a:prstGeom>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L"/>
          </a:p>
        </p:txBody>
      </p:sp>
      <p:sp>
        <p:nvSpPr>
          <p:cNvPr id="9" name="1 Flecha abajo"/>
          <p:cNvSpPr/>
          <p:nvPr/>
        </p:nvSpPr>
        <p:spPr>
          <a:xfrm>
            <a:off x="6858000" y="2528900"/>
            <a:ext cx="720080" cy="1224136"/>
          </a:xfrm>
          <a:prstGeom prst="downArrow">
            <a:avLst/>
          </a:prstGeom>
        </p:spPr>
        <p:style>
          <a:lnRef idx="1">
            <a:schemeClr val="dk1"/>
          </a:lnRef>
          <a:fillRef idx="3">
            <a:schemeClr val="dk1"/>
          </a:fillRef>
          <a:effectRef idx="2">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L"/>
          </a:p>
        </p:txBody>
      </p:sp>
      <p:cxnSp>
        <p:nvCxnSpPr>
          <p:cNvPr id="10" name="9 Conector recto de flecha"/>
          <p:cNvCxnSpPr/>
          <p:nvPr/>
        </p:nvCxnSpPr>
        <p:spPr>
          <a:xfrm flipV="1">
            <a:off x="1259632" y="3753036"/>
            <a:ext cx="5832648" cy="612068"/>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1 Flecha abajo"/>
          <p:cNvSpPr/>
          <p:nvPr/>
        </p:nvSpPr>
        <p:spPr>
          <a:xfrm flipV="1">
            <a:off x="3923928" y="4977172"/>
            <a:ext cx="936104" cy="828090"/>
          </a:xfrm>
          <a:prstGeom prst="down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L"/>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177105" y="332656"/>
            <a:ext cx="8715375" cy="746125"/>
          </a:xfrm>
        </p:spPr>
        <p:txBody>
          <a:bodyPr>
            <a:noAutofit/>
          </a:bodyPr>
          <a:lstStyle/>
          <a:p>
            <a:pPr eaLnBrk="1" hangingPunct="1">
              <a:defRPr/>
            </a:pPr>
            <a:r>
              <a:rPr lang="es-ES_tradnl" sz="2000" dirty="0" smtClean="0">
                <a:solidFill>
                  <a:schemeClr val="tx1"/>
                </a:solidFill>
                <a:latin typeface="+mj-lt"/>
                <a:cs typeface="Times New Roman" pitchFamily="18" charset="0"/>
              </a:rPr>
              <a:t>Crecimiento de los salarios promedios de hombres y mujeres entre 1990 y 2015 </a:t>
            </a:r>
            <a:br>
              <a:rPr lang="es-ES_tradnl" sz="2000" dirty="0" smtClean="0">
                <a:solidFill>
                  <a:schemeClr val="tx1"/>
                </a:solidFill>
                <a:latin typeface="+mj-lt"/>
                <a:cs typeface="Times New Roman" pitchFamily="18" charset="0"/>
              </a:rPr>
            </a:br>
            <a:r>
              <a:rPr lang="es-ES_tradnl" sz="2000" dirty="0" smtClean="0">
                <a:solidFill>
                  <a:schemeClr val="tx1"/>
                </a:solidFill>
                <a:latin typeface="+mj-lt"/>
                <a:cs typeface="Times New Roman" pitchFamily="18" charset="0"/>
              </a:rPr>
              <a:t>(1990=100)</a:t>
            </a:r>
            <a:br>
              <a:rPr lang="es-ES_tradnl" sz="2000" dirty="0" smtClean="0">
                <a:solidFill>
                  <a:schemeClr val="tx1"/>
                </a:solidFill>
                <a:latin typeface="+mj-lt"/>
                <a:cs typeface="Times New Roman" pitchFamily="18" charset="0"/>
              </a:rPr>
            </a:br>
            <a:r>
              <a:rPr lang="es-ES_tradnl" sz="2000" dirty="0" smtClean="0">
                <a:solidFill>
                  <a:schemeClr val="tx1"/>
                </a:solidFill>
                <a:latin typeface="+mj-lt"/>
                <a:cs typeface="Times New Roman" pitchFamily="18" charset="0"/>
              </a:rPr>
              <a:t/>
            </a:r>
            <a:br>
              <a:rPr lang="es-ES_tradnl" sz="2000" dirty="0" smtClean="0">
                <a:solidFill>
                  <a:schemeClr val="tx1"/>
                </a:solidFill>
                <a:latin typeface="+mj-lt"/>
                <a:cs typeface="Times New Roman" pitchFamily="18" charset="0"/>
              </a:rPr>
            </a:br>
            <a:r>
              <a:rPr lang="es-ES_tradnl" sz="2000" dirty="0" smtClean="0">
                <a:solidFill>
                  <a:schemeClr val="tx1"/>
                </a:solidFill>
                <a:latin typeface="+mj-lt"/>
                <a:cs typeface="Times New Roman" pitchFamily="18" charset="0"/>
              </a:rPr>
              <a:t/>
            </a:r>
            <a:br>
              <a:rPr lang="es-ES_tradnl" sz="2000" dirty="0" smtClean="0">
                <a:solidFill>
                  <a:schemeClr val="tx1"/>
                </a:solidFill>
                <a:latin typeface="+mj-lt"/>
                <a:cs typeface="Times New Roman" pitchFamily="18" charset="0"/>
              </a:rPr>
            </a:br>
            <a:endParaRPr lang="es-ES_tradnl" sz="20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graphicFrame>
        <p:nvGraphicFramePr>
          <p:cNvPr id="7" name="1 Gráfico"/>
          <p:cNvGraphicFramePr/>
          <p:nvPr/>
        </p:nvGraphicFramePr>
        <p:xfrm>
          <a:off x="257175" y="1268760"/>
          <a:ext cx="8582025"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611560" y="5042793"/>
            <a:ext cx="7272808"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000" b="1" dirty="0" smtClean="0"/>
              <a:t>El crecimiento de los salarios promedio de las mujeres es más alto que el de los hombres desde 1990 en adelante, pero éste está sostenido por el alto crecimiento del empleo femenino aunque de bajas jornadas, lo que aún mantiene la brecha entre hombres y mujeres cercanas al 28%</a:t>
            </a:r>
            <a:endParaRPr lang="es-CL" sz="2000" b="1"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graphicFrame>
        <p:nvGraphicFramePr>
          <p:cNvPr id="7" name="2 Gráfico"/>
          <p:cNvGraphicFramePr/>
          <p:nvPr/>
        </p:nvGraphicFramePr>
        <p:xfrm>
          <a:off x="0" y="1078781"/>
          <a:ext cx="8839200" cy="3512343"/>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257175" y="4725144"/>
            <a:ext cx="3342209"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El crecimiento de los salarios de la mitad de más bajos ingresos  de hombre y mujeres ha crecido de forma similar en el período, no verificándose el mayor crecimiento de los salarios promedios</a:t>
            </a:r>
            <a:endParaRPr lang="es-CL" b="1" dirty="0"/>
          </a:p>
        </p:txBody>
      </p:sp>
      <p:sp>
        <p:nvSpPr>
          <p:cNvPr id="10" name="9 CuadroTexto"/>
          <p:cNvSpPr txBox="1"/>
          <p:nvPr/>
        </p:nvSpPr>
        <p:spPr>
          <a:xfrm>
            <a:off x="4392737" y="5186809"/>
            <a:ext cx="41399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b="1" dirty="0" smtClean="0"/>
              <a:t>Esto se puede deber a que el promedio lo impulsan el crecimiento de los salarios de las profesionales y los ingresos más altos.</a:t>
            </a:r>
            <a:endParaRPr lang="es-CL" b="1" dirty="0"/>
          </a:p>
        </p:txBody>
      </p:sp>
      <p:sp>
        <p:nvSpPr>
          <p:cNvPr id="11" name="Título 6"/>
          <p:cNvSpPr txBox="1">
            <a:spLocks/>
          </p:cNvSpPr>
          <p:nvPr/>
        </p:nvSpPr>
        <p:spPr bwMode="auto">
          <a:xfrm>
            <a:off x="-80070" y="332656"/>
            <a:ext cx="8715375" cy="746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lgn="ctr">
              <a:defRPr/>
            </a:pPr>
            <a: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t>Crecimiento de la “</a:t>
            </a:r>
            <a:r>
              <a:rPr lang="es-ES_tradnl" sz="2000" b="1" dirty="0" smtClean="0">
                <a:latin typeface="+mj-lt"/>
                <a:ea typeface="+mj-ea"/>
                <a:cs typeface="Times New Roman" pitchFamily="18" charset="0"/>
              </a:rPr>
              <a:t>mediana salarial” </a:t>
            </a:r>
            <a: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t>de hombres y mujeres entre 1990 y 2015 </a:t>
            </a:r>
            <a:b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t>(1990=100)</a:t>
            </a:r>
            <a:b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t/>
            </a:r>
            <a:br>
              <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rPr>
            </a:br>
            <a:endParaRPr kumimoji="0" lang="es-ES_tradnl" sz="2000" b="1"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ctrTitle"/>
          </p:nvPr>
        </p:nvSpPr>
        <p:spPr>
          <a:xfrm>
            <a:off x="642938" y="1412776"/>
            <a:ext cx="7772400" cy="2000250"/>
          </a:xfrm>
        </p:spPr>
        <p:txBody>
          <a:bodyPr>
            <a:normAutofit fontScale="90000"/>
          </a:bodyPr>
          <a:lstStyle/>
          <a:p>
            <a:pPr eaLnBrk="1" hangingPunct="1">
              <a:defRPr/>
            </a:pPr>
            <a:r>
              <a:rPr lang="es-ES_tradnl" sz="3300" dirty="0" smtClean="0">
                <a:solidFill>
                  <a:schemeClr val="tx1"/>
                </a:solidFill>
                <a:latin typeface="+mj-lt"/>
                <a:cs typeface="Times New Roman" pitchFamily="18" charset="0"/>
              </a:rPr>
              <a:t/>
            </a:r>
            <a:br>
              <a:rPr lang="es-ES_tradnl" sz="3300" dirty="0" smtClean="0">
                <a:solidFill>
                  <a:schemeClr val="tx1"/>
                </a:solidFill>
                <a:latin typeface="+mj-lt"/>
                <a:cs typeface="Times New Roman" pitchFamily="18" charset="0"/>
              </a:rPr>
            </a:br>
            <a:r>
              <a:rPr lang="es-ES_tradnl" sz="4000" dirty="0" smtClean="0">
                <a:solidFill>
                  <a:schemeClr val="tx1"/>
                </a:solidFill>
                <a:latin typeface="+mj-lt"/>
                <a:ea typeface="+mn-ea"/>
                <a:cs typeface="+mn-cs"/>
              </a:rPr>
              <a:t>Parte 3:</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La nueva fisonomía del trabajo, aspectos estructurales</a:t>
            </a: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2700" dirty="0" smtClean="0">
                <a:solidFill>
                  <a:schemeClr val="tx1"/>
                </a:solidFill>
                <a:latin typeface="+mj-lt"/>
                <a:cs typeface="Times New Roman" pitchFamily="18" charset="0"/>
              </a:rPr>
              <a:t/>
            </a:r>
            <a:br>
              <a:rPr lang="es-ES_tradnl" sz="2700" dirty="0" smtClean="0">
                <a:solidFill>
                  <a:schemeClr val="tx1"/>
                </a:solidFill>
                <a:latin typeface="+mj-lt"/>
                <a:cs typeface="Times New Roman" pitchFamily="18" charset="0"/>
              </a:rPr>
            </a:br>
            <a:endParaRPr lang="es-ES_tradnl" sz="2700" dirty="0" smtClean="0">
              <a:solidFill>
                <a:schemeClr val="tx1"/>
              </a:solidFill>
              <a:latin typeface="+mj-lt"/>
              <a:cs typeface="Times New Roman" pitchFamily="18" charset="0"/>
            </a:endParaRPr>
          </a:p>
        </p:txBody>
      </p:sp>
      <p:sp>
        <p:nvSpPr>
          <p:cNvPr id="13315" name="Subtítulo 7"/>
          <p:cNvSpPr>
            <a:spLocks noGrp="1"/>
          </p:cNvSpPr>
          <p:nvPr>
            <p:ph type="subTitle" idx="1"/>
          </p:nvPr>
        </p:nvSpPr>
        <p:spPr>
          <a:xfrm>
            <a:off x="485775" y="3916363"/>
            <a:ext cx="7929563" cy="2500312"/>
          </a:xfrm>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sp>
        <p:nvSpPr>
          <p:cNvPr id="4" name="TextBox 4"/>
          <p:cNvSpPr txBox="1">
            <a:spLocks noChangeArrowheads="1"/>
          </p:cNvSpPr>
          <p:nvPr/>
        </p:nvSpPr>
        <p:spPr bwMode="auto">
          <a:xfrm>
            <a:off x="381000" y="6416675"/>
            <a:ext cx="8334375" cy="369888"/>
          </a:xfrm>
          <a:prstGeom prst="rect">
            <a:avLst/>
          </a:prstGeom>
          <a:noFill/>
          <a:ln w="9525">
            <a:noFill/>
            <a:miter lim="800000"/>
            <a:headEnd/>
            <a:tailEnd/>
          </a:ln>
        </p:spPr>
        <p:txBody>
          <a:bodyPr>
            <a:spAutoFit/>
          </a:bodyPr>
          <a:lstStyle/>
          <a:p>
            <a:pPr>
              <a:defRPr/>
            </a:pPr>
            <a:r>
              <a:rPr lang="es-CL" dirty="0">
                <a:hlinkClick r:id="rId2"/>
              </a:rPr>
              <a:t>www.fundacionsol.cl</a:t>
            </a:r>
            <a:r>
              <a:rPr lang="es-CL" dirty="0"/>
              <a:t>                                                                     </a:t>
            </a:r>
            <a:r>
              <a:rPr lang="es-CL" dirty="0">
                <a:solidFill>
                  <a:schemeClr val="tx1">
                    <a:lumMod val="65000"/>
                    <a:lumOff val="35000"/>
                  </a:schemeClr>
                </a:solidFill>
              </a:rPr>
              <a:t>@</a:t>
            </a:r>
            <a:r>
              <a:rPr lang="es-CL" dirty="0" err="1">
                <a:solidFill>
                  <a:schemeClr val="tx1">
                    <a:lumMod val="65000"/>
                    <a:lumOff val="35000"/>
                  </a:schemeClr>
                </a:solidFill>
              </a:rPr>
              <a:t>lafundacionsol</a:t>
            </a:r>
            <a:endParaRPr lang="es-CL" dirty="0">
              <a:solidFill>
                <a:schemeClr val="tx1">
                  <a:lumMod val="65000"/>
                  <a:lumOff val="35000"/>
                </a:schemeClr>
              </a:solidFill>
            </a:endParaRPr>
          </a:p>
        </p:txBody>
      </p:sp>
      <p:pic>
        <p:nvPicPr>
          <p:cNvPr id="13317" name="Picture 4" descr="C:\Users\Mentitaz\Pictures\Fotos web\Logo-twitter.png"/>
          <p:cNvPicPr>
            <a:picLocks noChangeAspect="1" noChangeArrowheads="1"/>
          </p:cNvPicPr>
          <p:nvPr/>
        </p:nvPicPr>
        <p:blipFill>
          <a:blip r:embed="rId3"/>
          <a:srcRect/>
          <a:stretch>
            <a:fillRect/>
          </a:stretch>
        </p:blipFill>
        <p:spPr bwMode="auto">
          <a:xfrm>
            <a:off x="6462713" y="6416675"/>
            <a:ext cx="395287" cy="3952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5"/>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6F089B5-BD57-4A4D-A787-3957856EE8FD}" type="slidenum">
              <a:rPr lang="es-ES" smtClean="0">
                <a:solidFill>
                  <a:srgbClr val="898989"/>
                </a:solidFill>
              </a:rPr>
              <a:pPr fontAlgn="base">
                <a:spcBef>
                  <a:spcPct val="0"/>
                </a:spcBef>
                <a:spcAft>
                  <a:spcPct val="0"/>
                </a:spcAft>
                <a:defRPr/>
              </a:pPr>
              <a:t>17</a:t>
            </a:fld>
            <a:endParaRPr lang="es-ES" dirty="0" smtClean="0">
              <a:solidFill>
                <a:srgbClr val="898989"/>
              </a:solidFill>
            </a:endParaRPr>
          </a:p>
        </p:txBody>
      </p:sp>
      <p:sp>
        <p:nvSpPr>
          <p:cNvPr id="11" name="Marcador de contenido 2"/>
          <p:cNvSpPr txBox="1">
            <a:spLocks/>
          </p:cNvSpPr>
          <p:nvPr/>
        </p:nvSpPr>
        <p:spPr>
          <a:xfrm>
            <a:off x="365125" y="1884363"/>
            <a:ext cx="8528050" cy="46799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endParaRPr lang="es-ES" sz="2000" dirty="0">
              <a:latin typeface="+mj-lt"/>
              <a:cs typeface="Times New Roman" panose="02020603050405020304" pitchFamily="18" charset="0"/>
            </a:endParaRPr>
          </a:p>
        </p:txBody>
      </p:sp>
      <p:sp>
        <p:nvSpPr>
          <p:cNvPr id="3077" name="Marcador de contenido 2"/>
          <p:cNvSpPr txBox="1">
            <a:spLocks/>
          </p:cNvSpPr>
          <p:nvPr/>
        </p:nvSpPr>
        <p:spPr bwMode="auto">
          <a:xfrm>
            <a:off x="844550" y="3851275"/>
            <a:ext cx="8528050" cy="4783138"/>
          </a:xfrm>
          <a:prstGeom prst="rect">
            <a:avLst/>
          </a:prstGeom>
          <a:noFill/>
          <a:ln w="9525">
            <a:noFill/>
            <a:miter lim="800000"/>
            <a:headEnd/>
            <a:tailEnd/>
          </a:ln>
        </p:spPr>
        <p:txBody>
          <a:bodyPr/>
          <a:lstStyle/>
          <a:p>
            <a:pPr defTabSz="457200">
              <a:spcBef>
                <a:spcPct val="20000"/>
              </a:spcBef>
              <a:buFont typeface="Arial" pitchFamily="34" charset="0"/>
              <a:buNone/>
            </a:pPr>
            <a:endParaRPr lang="es-CL" sz="2800">
              <a:latin typeface="Delicious" pitchFamily="50" charset="0"/>
            </a:endParaRPr>
          </a:p>
        </p:txBody>
      </p:sp>
      <p:sp>
        <p:nvSpPr>
          <p:cNvPr id="8" name="Marcador de contenido 2"/>
          <p:cNvSpPr txBox="1">
            <a:spLocks/>
          </p:cNvSpPr>
          <p:nvPr/>
        </p:nvSpPr>
        <p:spPr>
          <a:xfrm>
            <a:off x="179388" y="1916113"/>
            <a:ext cx="8836025" cy="51133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endParaRPr lang="es-ES" sz="2800" dirty="0" smtClean="0">
              <a:latin typeface="Times New Roman" panose="02020603050405020304" pitchFamily="18" charset="0"/>
              <a:cs typeface="Times New Roman" panose="02020603050405020304" pitchFamily="18" charset="0"/>
            </a:endParaRPr>
          </a:p>
          <a:p>
            <a:pPr fontAlgn="auto">
              <a:spcAft>
                <a:spcPts val="0"/>
              </a:spcAft>
              <a:defRPr/>
            </a:pPr>
            <a:endParaRPr lang="es-ES" sz="2800" dirty="0" smtClean="0">
              <a:latin typeface="Candara" panose="020E0502030303020204" pitchFamily="34" charset="0"/>
            </a:endParaRPr>
          </a:p>
          <a:p>
            <a:pPr fontAlgn="auto">
              <a:spcAft>
                <a:spcPts val="0"/>
              </a:spcAft>
              <a:defRPr/>
            </a:pPr>
            <a:endParaRPr lang="es-ES" sz="2800" dirty="0">
              <a:latin typeface="Times New Roman" panose="02020603050405020304" pitchFamily="18" charset="0"/>
              <a:cs typeface="Times New Roman" panose="02020603050405020304" pitchFamily="18" charset="0"/>
            </a:endParaRPr>
          </a:p>
        </p:txBody>
      </p:sp>
      <p:pic>
        <p:nvPicPr>
          <p:cNvPr id="7" name="6 Imagen" descr="Top 01% con Brasil.png"/>
          <p:cNvPicPr>
            <a:picLocks noChangeAspect="1"/>
          </p:cNvPicPr>
          <p:nvPr/>
        </p:nvPicPr>
        <p:blipFill>
          <a:blip r:embed="rId2"/>
          <a:stretch>
            <a:fillRect/>
          </a:stretch>
        </p:blipFill>
        <p:spPr>
          <a:xfrm>
            <a:off x="0" y="163859"/>
            <a:ext cx="9144000" cy="6649517"/>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1635898"/>
            <a:ext cx="8458200" cy="5222101"/>
          </a:xfrm>
        </p:spPr>
        <p:txBody>
          <a:bodyPr>
            <a:normAutofit/>
          </a:bodyPr>
          <a:lstStyle/>
          <a:p>
            <a:pPr algn="just"/>
            <a:endParaRPr lang="es-CL" sz="7200" dirty="0" smtClean="0">
              <a:solidFill>
                <a:schemeClr val="tx1"/>
              </a:solidFill>
              <a:latin typeface="Times New Roman" pitchFamily="18" charset="0"/>
              <a:cs typeface="Times New Roman" pitchFamily="18" charset="0"/>
            </a:endParaRPr>
          </a:p>
          <a:p>
            <a:pPr algn="just"/>
            <a:endParaRPr lang="es-MX" sz="4200" dirty="0" smtClean="0">
              <a:latin typeface="Times New Roman" pitchFamily="18" charset="0"/>
              <a:cs typeface="Times New Roman" pitchFamily="18" charset="0"/>
            </a:endParaRPr>
          </a:p>
          <a:p>
            <a:pPr marL="0" lvl="1" indent="-514350" algn="just">
              <a:spcBef>
                <a:spcPts val="0"/>
              </a:spcBef>
              <a:buFont typeface="Arial" charset="0"/>
              <a:buNone/>
              <a:defRPr/>
            </a:pPr>
            <a:endParaRPr lang="es-MX" sz="4200" dirty="0" smtClean="0">
              <a:latin typeface="Times New Roman" pitchFamily="18" charset="0"/>
              <a:cs typeface="Times New Roman" pitchFamily="18" charset="0"/>
            </a:endParaRPr>
          </a:p>
          <a:p>
            <a:pPr marL="0" lvl="1" indent="-514350" algn="just">
              <a:spcBef>
                <a:spcPts val="0"/>
              </a:spcBef>
              <a:buFont typeface="Arial" charset="0"/>
              <a:buNone/>
              <a:defRPr/>
            </a:pPr>
            <a:endParaRPr lang="es-MX" sz="4200" dirty="0" smtClean="0">
              <a:latin typeface="Times New Roman" pitchFamily="18" charset="0"/>
              <a:cs typeface="Times New Roman" pitchFamily="18" charset="0"/>
            </a:endParaRPr>
          </a:p>
          <a:p>
            <a:pPr marL="0" lvl="1" indent="-514350" algn="just">
              <a:spcBef>
                <a:spcPts val="0"/>
              </a:spcBef>
              <a:buFont typeface="Arial" charset="0"/>
              <a:buNone/>
              <a:defRPr/>
            </a:pPr>
            <a:r>
              <a:rPr lang="es-MX" sz="4200" dirty="0" smtClean="0">
                <a:latin typeface="Times New Roman" pitchFamily="18" charset="0"/>
                <a:cs typeface="Times New Roman" pitchFamily="18" charset="0"/>
              </a:rPr>
              <a:t>	</a:t>
            </a:r>
            <a:endParaRPr lang="es-CL" sz="4200" dirty="0" smtClean="0">
              <a:latin typeface="Times New Roman" pitchFamily="18" charset="0"/>
              <a:cs typeface="Times New Roman" pitchFamily="18" charset="0"/>
            </a:endParaRPr>
          </a:p>
        </p:txBody>
      </p:sp>
      <p:sp>
        <p:nvSpPr>
          <p:cNvPr id="8" name="7 Rectángulo"/>
          <p:cNvSpPr/>
          <p:nvPr/>
        </p:nvSpPr>
        <p:spPr>
          <a:xfrm>
            <a:off x="2051720" y="4714884"/>
            <a:ext cx="4497720" cy="200054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b="1" dirty="0" smtClean="0">
                <a:solidFill>
                  <a:schemeClr val="tx1"/>
                </a:solidFill>
                <a:latin typeface="+mj-lt"/>
                <a:cs typeface="Times New Roman" pitchFamily="18" charset="0"/>
              </a:rPr>
              <a:t>"</a:t>
            </a:r>
            <a:r>
              <a:rPr lang="es-ES" b="1" i="1" dirty="0" smtClean="0">
                <a:solidFill>
                  <a:schemeClr val="tx1"/>
                </a:solidFill>
                <a:latin typeface="+mj-lt"/>
                <a:cs typeface="Times New Roman" pitchFamily="18" charset="0"/>
              </a:rPr>
              <a:t>reemplazar la 'lucha de clases' (trabajadores versus empresarios) por la 'lucha de empresas' (trabajadores y empresarios de una misma empresas versus los de otra que compite con ellos), lo que es funcional a una economía de libre mercado</a:t>
            </a:r>
            <a:r>
              <a:rPr lang="es-ES" b="1" dirty="0" smtClean="0">
                <a:solidFill>
                  <a:schemeClr val="tx1"/>
                </a:solidFill>
                <a:latin typeface="+mj-lt"/>
                <a:cs typeface="Times New Roman" pitchFamily="18" charset="0"/>
              </a:rPr>
              <a:t>” </a:t>
            </a:r>
            <a:r>
              <a:rPr lang="es-CL" sz="1600" dirty="0" smtClean="0">
                <a:solidFill>
                  <a:schemeClr val="tx1"/>
                </a:solidFill>
                <a:latin typeface="+mj-lt"/>
                <a:cs typeface="Times New Roman" pitchFamily="18" charset="0"/>
              </a:rPr>
              <a:t>Piñera, 1990. p. 108.</a:t>
            </a:r>
            <a:endParaRPr lang="es-CL" dirty="0">
              <a:latin typeface="+mj-lt"/>
              <a:cs typeface="Times New Roman" pitchFamily="18" charset="0"/>
            </a:endParaRPr>
          </a:p>
        </p:txBody>
      </p:sp>
      <p:sp>
        <p:nvSpPr>
          <p:cNvPr id="12" name="11 CuadroTexto"/>
          <p:cNvSpPr txBox="1"/>
          <p:nvPr/>
        </p:nvSpPr>
        <p:spPr>
          <a:xfrm>
            <a:off x="323528" y="389403"/>
            <a:ext cx="849694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algn="ctr"/>
            <a:r>
              <a:rPr lang="es-CL" sz="2000" b="1" dirty="0" smtClean="0">
                <a:latin typeface="+mj-lt"/>
                <a:cs typeface="Times New Roman" pitchFamily="18" charset="0"/>
              </a:rPr>
              <a:t>El año 1979 </a:t>
            </a:r>
            <a:r>
              <a:rPr lang="es-CL" sz="2000" dirty="0" smtClean="0">
                <a:latin typeface="+mj-lt"/>
                <a:cs typeface="Times New Roman" pitchFamily="18" charset="0"/>
              </a:rPr>
              <a:t>se generó la normativa base, conocida como </a:t>
            </a:r>
            <a:r>
              <a:rPr lang="es-CL" sz="2000" b="1" dirty="0" smtClean="0">
                <a:latin typeface="+mj-lt"/>
                <a:cs typeface="Times New Roman" pitchFamily="18" charset="0"/>
              </a:rPr>
              <a:t>Plan Laboral</a:t>
            </a:r>
            <a:r>
              <a:rPr lang="es-CL" sz="2000" dirty="0" smtClean="0">
                <a:latin typeface="+mj-lt"/>
                <a:cs typeface="Times New Roman" pitchFamily="18" charset="0"/>
              </a:rPr>
              <a:t>, una verdadera “Revolución Laboral” para una economía de libre mercado. Principalmente un “Plan Sindical”</a:t>
            </a:r>
          </a:p>
          <a:p>
            <a:pPr algn="ctr"/>
            <a:endParaRPr lang="es-CL" sz="2000" b="1" dirty="0">
              <a:latin typeface="+mj-lt"/>
            </a:endParaRPr>
          </a:p>
        </p:txBody>
      </p:sp>
      <p:pic>
        <p:nvPicPr>
          <p:cNvPr id="1026" name="Picture 2"/>
          <p:cNvPicPr>
            <a:picLocks noChangeAspect="1" noChangeArrowheads="1"/>
          </p:cNvPicPr>
          <p:nvPr/>
        </p:nvPicPr>
        <p:blipFill>
          <a:blip r:embed="rId2"/>
          <a:srcRect/>
          <a:stretch>
            <a:fillRect/>
          </a:stretch>
        </p:blipFill>
        <p:spPr bwMode="auto">
          <a:xfrm>
            <a:off x="1432156" y="2122343"/>
            <a:ext cx="5494424" cy="252110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2 Marcador de contenido"/>
          <p:cNvSpPr txBox="1">
            <a:spLocks/>
          </p:cNvSpPr>
          <p:nvPr/>
        </p:nvSpPr>
        <p:spPr bwMode="auto">
          <a:xfrm>
            <a:off x="214313" y="1785938"/>
            <a:ext cx="8624887" cy="5072062"/>
          </a:xfrm>
          <a:prstGeom prst="rect">
            <a:avLst/>
          </a:prstGeom>
          <a:noFill/>
          <a:ln w="9525">
            <a:noFill/>
            <a:miter lim="800000"/>
            <a:headEnd/>
            <a:tailEnd/>
          </a:ln>
        </p:spPr>
        <p:txBody>
          <a:bodyPr/>
          <a:lstStyle/>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p:txBody>
      </p:sp>
      <p:pic>
        <p:nvPicPr>
          <p:cNvPr id="4" name="3 Imagen" descr="Serie Larga 1960-2013 NC.png"/>
          <p:cNvPicPr>
            <a:picLocks noChangeAspect="1"/>
          </p:cNvPicPr>
          <p:nvPr/>
        </p:nvPicPr>
        <p:blipFill>
          <a:blip r:embed="rId2"/>
          <a:stretch>
            <a:fillRect/>
          </a:stretch>
        </p:blipFill>
        <p:spPr>
          <a:xfrm>
            <a:off x="35496" y="1772816"/>
            <a:ext cx="9102468" cy="5034392"/>
          </a:xfrm>
          <a:prstGeom prst="rect">
            <a:avLst/>
          </a:prstGeom>
        </p:spPr>
      </p:pic>
      <p:sp>
        <p:nvSpPr>
          <p:cNvPr id="5" name="4 Título"/>
          <p:cNvSpPr>
            <a:spLocks noGrp="1"/>
          </p:cNvSpPr>
          <p:nvPr>
            <p:ph type="title"/>
          </p:nvPr>
        </p:nvSpPr>
        <p:spPr>
          <a:xfrm>
            <a:off x="381000" y="424582"/>
            <a:ext cx="8458200" cy="746125"/>
          </a:xfrm>
        </p:spPr>
        <p:txBody>
          <a:bodyPr>
            <a:normAutofit/>
          </a:bodyPr>
          <a:lstStyle/>
          <a:p>
            <a:r>
              <a:rPr lang="es-CL" sz="2800" dirty="0" smtClean="0">
                <a:solidFill>
                  <a:schemeClr val="tx1"/>
                </a:solidFill>
                <a:latin typeface="+mj-lt"/>
                <a:cs typeface="Times New Roman" pitchFamily="18" charset="0"/>
              </a:rPr>
              <a:t>Cambio de larga duración densidad sindical</a:t>
            </a:r>
            <a:endParaRPr lang="es-CL" sz="2800" dirty="0">
              <a:solidFill>
                <a:schemeClr val="tx1"/>
              </a:solidFill>
              <a:latin typeface="+mj-lt"/>
              <a:cs typeface="Times New Roman" pitchFamily="18" charset="0"/>
            </a:endParaRPr>
          </a:p>
        </p:txBody>
      </p:sp>
      <p:sp>
        <p:nvSpPr>
          <p:cNvPr id="7" name="6 Marcador de contenido"/>
          <p:cNvSpPr>
            <a:spLocks noGrp="1"/>
          </p:cNvSpPr>
          <p:nvPr>
            <p:ph idx="1"/>
          </p:nvPr>
        </p:nvSpPr>
        <p:spPr/>
        <p:txBody>
          <a:bodyPr/>
          <a:lstStyle/>
          <a:p>
            <a:endParaRPr lang="es-CL"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ctrTitle"/>
          </p:nvPr>
        </p:nvSpPr>
        <p:spPr>
          <a:xfrm>
            <a:off x="642938" y="1412776"/>
            <a:ext cx="7772400" cy="2000250"/>
          </a:xfrm>
        </p:spPr>
        <p:txBody>
          <a:bodyPr>
            <a:normAutofit fontScale="90000"/>
          </a:bodyPr>
          <a:lstStyle/>
          <a:p>
            <a:pPr eaLnBrk="1" hangingPunct="1">
              <a:defRPr/>
            </a:pPr>
            <a:r>
              <a:rPr lang="es-ES_tradnl" sz="3300" dirty="0" smtClean="0">
                <a:solidFill>
                  <a:schemeClr val="tx1"/>
                </a:solidFill>
                <a:latin typeface="+mj-lt"/>
                <a:cs typeface="Times New Roman" pitchFamily="18" charset="0"/>
              </a:rPr>
              <a:t/>
            </a:r>
            <a:br>
              <a:rPr lang="es-ES_tradnl" sz="3300" dirty="0" smtClean="0">
                <a:solidFill>
                  <a:schemeClr val="tx1"/>
                </a:solidFill>
                <a:latin typeface="+mj-lt"/>
                <a:cs typeface="Times New Roman" pitchFamily="18" charset="0"/>
              </a:rPr>
            </a:br>
            <a:r>
              <a:rPr lang="es-ES_tradnl" sz="4000" dirty="0" smtClean="0">
                <a:solidFill>
                  <a:schemeClr val="tx1"/>
                </a:solidFill>
                <a:latin typeface="+mj-lt"/>
                <a:ea typeface="+mn-ea"/>
                <a:cs typeface="+mn-cs"/>
              </a:rPr>
              <a:t>Parte 1:</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El modelo chileno como aspecto estructural de inserción laboral</a:t>
            </a: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2700" dirty="0" smtClean="0">
                <a:solidFill>
                  <a:schemeClr val="tx1"/>
                </a:solidFill>
                <a:latin typeface="+mj-lt"/>
                <a:cs typeface="Times New Roman" pitchFamily="18" charset="0"/>
              </a:rPr>
              <a:t/>
            </a:r>
            <a:br>
              <a:rPr lang="es-ES_tradnl" sz="2700" dirty="0" smtClean="0">
                <a:solidFill>
                  <a:schemeClr val="tx1"/>
                </a:solidFill>
                <a:latin typeface="+mj-lt"/>
                <a:cs typeface="Times New Roman" pitchFamily="18" charset="0"/>
              </a:rPr>
            </a:br>
            <a:endParaRPr lang="es-ES_tradnl" sz="2700" dirty="0" smtClean="0">
              <a:solidFill>
                <a:schemeClr val="tx1"/>
              </a:solidFill>
              <a:latin typeface="+mj-lt"/>
              <a:cs typeface="Times New Roman" pitchFamily="18" charset="0"/>
            </a:endParaRPr>
          </a:p>
        </p:txBody>
      </p:sp>
      <p:sp>
        <p:nvSpPr>
          <p:cNvPr id="4" name="TextBox 4"/>
          <p:cNvSpPr txBox="1">
            <a:spLocks noChangeArrowheads="1"/>
          </p:cNvSpPr>
          <p:nvPr/>
        </p:nvSpPr>
        <p:spPr bwMode="auto">
          <a:xfrm>
            <a:off x="381000" y="6416675"/>
            <a:ext cx="8334375" cy="369888"/>
          </a:xfrm>
          <a:prstGeom prst="rect">
            <a:avLst/>
          </a:prstGeom>
          <a:noFill/>
          <a:ln w="9525">
            <a:noFill/>
            <a:miter lim="800000"/>
            <a:headEnd/>
            <a:tailEnd/>
          </a:ln>
        </p:spPr>
        <p:txBody>
          <a:bodyPr>
            <a:spAutoFit/>
          </a:bodyPr>
          <a:lstStyle/>
          <a:p>
            <a:pPr>
              <a:defRPr/>
            </a:pPr>
            <a:r>
              <a:rPr lang="es-CL" dirty="0">
                <a:hlinkClick r:id="rId2"/>
              </a:rPr>
              <a:t>www.fundacionsol.cl</a:t>
            </a:r>
            <a:r>
              <a:rPr lang="es-CL" dirty="0"/>
              <a:t>                                                                     </a:t>
            </a:r>
            <a:r>
              <a:rPr lang="es-CL" dirty="0">
                <a:solidFill>
                  <a:schemeClr val="tx1">
                    <a:lumMod val="65000"/>
                    <a:lumOff val="35000"/>
                  </a:schemeClr>
                </a:solidFill>
              </a:rPr>
              <a:t>@</a:t>
            </a:r>
            <a:r>
              <a:rPr lang="es-CL" dirty="0" err="1">
                <a:solidFill>
                  <a:schemeClr val="tx1">
                    <a:lumMod val="65000"/>
                    <a:lumOff val="35000"/>
                  </a:schemeClr>
                </a:solidFill>
              </a:rPr>
              <a:t>lafundacionsol</a:t>
            </a:r>
            <a:endParaRPr lang="es-CL" dirty="0">
              <a:solidFill>
                <a:schemeClr val="tx1">
                  <a:lumMod val="65000"/>
                  <a:lumOff val="35000"/>
                </a:schemeClr>
              </a:solidFill>
            </a:endParaRPr>
          </a:p>
        </p:txBody>
      </p:sp>
      <p:pic>
        <p:nvPicPr>
          <p:cNvPr id="13317" name="Picture 4" descr="C:\Users\Mentitaz\Pictures\Fotos web\Logo-twitter.png"/>
          <p:cNvPicPr>
            <a:picLocks noChangeAspect="1" noChangeArrowheads="1"/>
          </p:cNvPicPr>
          <p:nvPr/>
        </p:nvPicPr>
        <p:blipFill>
          <a:blip r:embed="rId3"/>
          <a:srcRect/>
          <a:stretch>
            <a:fillRect/>
          </a:stretch>
        </p:blipFill>
        <p:spPr bwMode="auto">
          <a:xfrm>
            <a:off x="6462713" y="6416675"/>
            <a:ext cx="395287" cy="395288"/>
          </a:xfrm>
          <a:prstGeom prst="rect">
            <a:avLst/>
          </a:prstGeom>
          <a:noFill/>
          <a:ln w="9525">
            <a:noFill/>
            <a:miter lim="800000"/>
            <a:headEnd/>
            <a:tailEnd/>
          </a:ln>
        </p:spPr>
      </p:pic>
      <p:sp>
        <p:nvSpPr>
          <p:cNvPr id="9" name="8 Subtítulo"/>
          <p:cNvSpPr>
            <a:spLocks noGrp="1"/>
          </p:cNvSpPr>
          <p:nvPr>
            <p:ph type="subTitle" idx="1"/>
          </p:nvPr>
        </p:nvSpPr>
        <p:spPr/>
        <p:txBody>
          <a:bodyPr/>
          <a:lstStyle/>
          <a:p>
            <a:endParaRPr lang="es-CL"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2 Marcador de contenido"/>
          <p:cNvSpPr txBox="1">
            <a:spLocks/>
          </p:cNvSpPr>
          <p:nvPr/>
        </p:nvSpPr>
        <p:spPr bwMode="auto">
          <a:xfrm>
            <a:off x="214313" y="1785938"/>
            <a:ext cx="8624887" cy="5072062"/>
          </a:xfrm>
          <a:prstGeom prst="rect">
            <a:avLst/>
          </a:prstGeom>
          <a:noFill/>
          <a:ln w="9525">
            <a:noFill/>
            <a:miter lim="800000"/>
            <a:headEnd/>
            <a:tailEnd/>
          </a:ln>
        </p:spPr>
        <p:txBody>
          <a:bodyPr/>
          <a:lstStyle/>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p:txBody>
      </p:sp>
      <p:sp>
        <p:nvSpPr>
          <p:cNvPr id="5" name="4 Título"/>
          <p:cNvSpPr>
            <a:spLocks noGrp="1"/>
          </p:cNvSpPr>
          <p:nvPr>
            <p:ph type="title"/>
          </p:nvPr>
        </p:nvSpPr>
        <p:spPr>
          <a:xfrm>
            <a:off x="381000" y="424582"/>
            <a:ext cx="8458200" cy="746125"/>
          </a:xfrm>
        </p:spPr>
        <p:txBody>
          <a:bodyPr>
            <a:normAutofit/>
          </a:bodyPr>
          <a:lstStyle/>
          <a:p>
            <a:r>
              <a:rPr lang="es-CL" sz="3000" dirty="0" smtClean="0">
                <a:solidFill>
                  <a:schemeClr val="tx1"/>
                </a:solidFill>
                <a:latin typeface="+mj-lt"/>
                <a:cs typeface="Times New Roman" pitchFamily="18" charset="0"/>
              </a:rPr>
              <a:t>Bajos salarios para la mayoría</a:t>
            </a:r>
            <a:endParaRPr lang="es-CL" sz="3000" dirty="0">
              <a:solidFill>
                <a:schemeClr val="tx1"/>
              </a:solidFill>
              <a:latin typeface="+mj-lt"/>
              <a:cs typeface="Times New Roman" pitchFamily="18" charset="0"/>
            </a:endParaRPr>
          </a:p>
        </p:txBody>
      </p:sp>
      <p:pic>
        <p:nvPicPr>
          <p:cNvPr id="6" name="5 Imagen" descr="ingreso casen.png"/>
          <p:cNvPicPr>
            <a:picLocks noChangeAspect="1"/>
          </p:cNvPicPr>
          <p:nvPr/>
        </p:nvPicPr>
        <p:blipFill>
          <a:blip r:embed="rId2"/>
          <a:stretch>
            <a:fillRect/>
          </a:stretch>
        </p:blipFill>
        <p:spPr>
          <a:xfrm>
            <a:off x="408993" y="1557076"/>
            <a:ext cx="8430207" cy="3790700"/>
          </a:xfrm>
          <a:prstGeom prst="rect">
            <a:avLst/>
          </a:prstGeom>
        </p:spPr>
      </p:pic>
      <p:sp>
        <p:nvSpPr>
          <p:cNvPr id="8" name="7 CuadroTexto"/>
          <p:cNvSpPr txBox="1"/>
          <p:nvPr/>
        </p:nvSpPr>
        <p:spPr>
          <a:xfrm>
            <a:off x="1763688" y="5589240"/>
            <a:ext cx="518457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2000" b="1" dirty="0" smtClean="0"/>
              <a:t>El 53,2% de los ocupados obtiene ingresos menores a $300 mil líquidos mensuales según CASEN 2015</a:t>
            </a:r>
            <a:endParaRPr lang="es-CL" sz="2000" b="1"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2 Marcador de contenido"/>
          <p:cNvSpPr txBox="1">
            <a:spLocks/>
          </p:cNvSpPr>
          <p:nvPr/>
        </p:nvSpPr>
        <p:spPr bwMode="auto">
          <a:xfrm>
            <a:off x="214313" y="1785938"/>
            <a:ext cx="8624887" cy="5072062"/>
          </a:xfrm>
          <a:prstGeom prst="rect">
            <a:avLst/>
          </a:prstGeom>
          <a:noFill/>
          <a:ln w="9525">
            <a:noFill/>
            <a:miter lim="800000"/>
            <a:headEnd/>
            <a:tailEnd/>
          </a:ln>
        </p:spPr>
        <p:txBody>
          <a:bodyPr/>
          <a:lstStyle/>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p:txBody>
      </p:sp>
      <p:sp>
        <p:nvSpPr>
          <p:cNvPr id="5" name="4 Título"/>
          <p:cNvSpPr>
            <a:spLocks noGrp="1"/>
          </p:cNvSpPr>
          <p:nvPr>
            <p:ph type="title"/>
          </p:nvPr>
        </p:nvSpPr>
        <p:spPr>
          <a:xfrm>
            <a:off x="381000" y="424582"/>
            <a:ext cx="8458200" cy="746125"/>
          </a:xfrm>
        </p:spPr>
        <p:txBody>
          <a:bodyPr>
            <a:normAutofit/>
          </a:bodyPr>
          <a:lstStyle/>
          <a:p>
            <a:r>
              <a:rPr lang="es-CL" sz="3000" dirty="0" smtClean="0">
                <a:solidFill>
                  <a:schemeClr val="tx1"/>
                </a:solidFill>
                <a:latin typeface="+mj-lt"/>
                <a:cs typeface="Times New Roman" pitchFamily="18" charset="0"/>
              </a:rPr>
              <a:t>Bajos salarios para la mayoría</a:t>
            </a:r>
            <a:endParaRPr lang="es-CL" sz="3000" dirty="0">
              <a:solidFill>
                <a:schemeClr val="tx1"/>
              </a:solidFill>
              <a:latin typeface="+mj-lt"/>
              <a:cs typeface="Times New Roman" pitchFamily="18" charset="0"/>
            </a:endParaRPr>
          </a:p>
        </p:txBody>
      </p:sp>
      <p:pic>
        <p:nvPicPr>
          <p:cNvPr id="7" name="6 Imagen" descr="ingreso h y m casen.png"/>
          <p:cNvPicPr>
            <a:picLocks noChangeAspect="1"/>
          </p:cNvPicPr>
          <p:nvPr/>
        </p:nvPicPr>
        <p:blipFill>
          <a:blip r:embed="rId2"/>
          <a:stretch>
            <a:fillRect/>
          </a:stretch>
        </p:blipFill>
        <p:spPr>
          <a:xfrm>
            <a:off x="381000" y="1628800"/>
            <a:ext cx="8264470" cy="2977263"/>
          </a:xfrm>
          <a:prstGeom prst="rect">
            <a:avLst/>
          </a:prstGeom>
        </p:spPr>
      </p:pic>
      <p:sp>
        <p:nvSpPr>
          <p:cNvPr id="8" name="7 CuadroTexto"/>
          <p:cNvSpPr txBox="1"/>
          <p:nvPr/>
        </p:nvSpPr>
        <p:spPr>
          <a:xfrm>
            <a:off x="381000" y="4881354"/>
            <a:ext cx="5184576"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2200" b="1" dirty="0" smtClean="0"/>
              <a:t>El 50% de las mujeres obtiene menos de $270 mil líquidos por su ocupación principal</a:t>
            </a:r>
            <a:endParaRPr lang="es-CL" sz="2200" b="1" dirty="0"/>
          </a:p>
        </p:txBody>
      </p:sp>
      <p:sp>
        <p:nvSpPr>
          <p:cNvPr id="9" name="8 CuadroTexto"/>
          <p:cNvSpPr txBox="1"/>
          <p:nvPr/>
        </p:nvSpPr>
        <p:spPr>
          <a:xfrm>
            <a:off x="3654624" y="5661248"/>
            <a:ext cx="5184576"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200" b="1" dirty="0" smtClean="0"/>
              <a:t>El 70% de las mujeres obtiene menos de $390 mil líquidos por su ocupación principal</a:t>
            </a:r>
            <a:endParaRPr lang="es-CL" sz="2200" b="1"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2 Marcador de contenido"/>
          <p:cNvSpPr txBox="1">
            <a:spLocks/>
          </p:cNvSpPr>
          <p:nvPr/>
        </p:nvSpPr>
        <p:spPr bwMode="auto">
          <a:xfrm>
            <a:off x="214313" y="1785938"/>
            <a:ext cx="8624887" cy="5072062"/>
          </a:xfrm>
          <a:prstGeom prst="rect">
            <a:avLst/>
          </a:prstGeom>
          <a:noFill/>
          <a:ln w="9525">
            <a:noFill/>
            <a:miter lim="800000"/>
            <a:headEnd/>
            <a:tailEnd/>
          </a:ln>
        </p:spPr>
        <p:txBody>
          <a:bodyPr/>
          <a:lstStyle/>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buFontTx/>
              <a:buChar char="-"/>
            </a:pPr>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ES"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a:p>
            <a:pPr indent="-342900" algn="just" eaLnBrk="0" hangingPunct="0"/>
            <a:endParaRPr lang="es-CL" sz="2000">
              <a:latin typeface="Times New Roman" pitchFamily="18" charset="0"/>
              <a:cs typeface="Times New Roman" pitchFamily="18" charset="0"/>
            </a:endParaRPr>
          </a:p>
        </p:txBody>
      </p:sp>
      <p:sp>
        <p:nvSpPr>
          <p:cNvPr id="6" name="5 Marcador de contenido"/>
          <p:cNvSpPr>
            <a:spLocks noGrp="1"/>
          </p:cNvSpPr>
          <p:nvPr>
            <p:ph idx="1"/>
          </p:nvPr>
        </p:nvSpPr>
        <p:spPr>
          <a:xfrm>
            <a:off x="381000" y="1785939"/>
            <a:ext cx="8458200" cy="5301209"/>
          </a:xfrm>
        </p:spPr>
        <p:txBody>
          <a:bodyPr>
            <a:normAutofit/>
          </a:bodyPr>
          <a:lstStyle/>
          <a:p>
            <a:pPr algn="just">
              <a:buNone/>
            </a:pPr>
            <a:r>
              <a:rPr lang="es-CL" sz="2200" dirty="0" smtClean="0">
                <a:solidFill>
                  <a:schemeClr val="tx1"/>
                </a:solidFill>
                <a:latin typeface="+mj-lt"/>
                <a:cs typeface="Times New Roman" pitchFamily="18" charset="0"/>
              </a:rPr>
              <a:t>	PREGUNTAS Y REFLEXIONES FINALES</a:t>
            </a:r>
          </a:p>
          <a:p>
            <a:pPr algn="just">
              <a:buNone/>
            </a:pPr>
            <a:endParaRPr lang="es-CL" sz="2200" dirty="0" smtClean="0">
              <a:solidFill>
                <a:schemeClr val="tx1"/>
              </a:solidFill>
              <a:latin typeface="+mj-lt"/>
              <a:cs typeface="Times New Roman" pitchFamily="18" charset="0"/>
            </a:endParaRPr>
          </a:p>
          <a:p>
            <a:pPr algn="just">
              <a:buNone/>
            </a:pPr>
            <a:r>
              <a:rPr lang="es-CL" sz="2200" b="1" dirty="0" smtClean="0">
                <a:solidFill>
                  <a:schemeClr val="tx1"/>
                </a:solidFill>
                <a:latin typeface="+mj-lt"/>
                <a:cs typeface="Times New Roman" pitchFamily="18" charset="0"/>
              </a:rPr>
              <a:t>Desigualdad y mujer</a:t>
            </a:r>
          </a:p>
          <a:p>
            <a:pPr algn="just">
              <a:buNone/>
            </a:pPr>
            <a:endParaRPr lang="es-CL" sz="2200" b="1" dirty="0" smtClean="0">
              <a:solidFill>
                <a:schemeClr val="tx1"/>
              </a:solidFill>
              <a:latin typeface="+mj-lt"/>
              <a:cs typeface="Times New Roman" pitchFamily="18" charset="0"/>
            </a:endParaRPr>
          </a:p>
          <a:p>
            <a:pPr algn="just">
              <a:buNone/>
            </a:pPr>
            <a:r>
              <a:rPr lang="es-CL" sz="2200" b="1" dirty="0" smtClean="0">
                <a:solidFill>
                  <a:schemeClr val="tx1"/>
                </a:solidFill>
                <a:latin typeface="+mj-lt"/>
                <a:cs typeface="Times New Roman" pitchFamily="18" charset="0"/>
              </a:rPr>
              <a:t>La historia larga de la inserción laboral</a:t>
            </a:r>
          </a:p>
          <a:p>
            <a:pPr algn="just">
              <a:buNone/>
            </a:pPr>
            <a:endParaRPr lang="es-CL" sz="2200" b="1" dirty="0" smtClean="0">
              <a:solidFill>
                <a:schemeClr val="tx1"/>
              </a:solidFill>
              <a:latin typeface="+mj-lt"/>
              <a:cs typeface="Times New Roman" pitchFamily="18" charset="0"/>
            </a:endParaRPr>
          </a:p>
          <a:p>
            <a:pPr algn="just">
              <a:buNone/>
            </a:pPr>
            <a:r>
              <a:rPr lang="es-CL" sz="2200" b="1" dirty="0" smtClean="0">
                <a:solidFill>
                  <a:schemeClr val="tx1"/>
                </a:solidFill>
                <a:latin typeface="+mj-lt"/>
                <a:cs typeface="Times New Roman" pitchFamily="18" charset="0"/>
              </a:rPr>
              <a:t>Valor del trabajo y deuda</a:t>
            </a:r>
          </a:p>
          <a:p>
            <a:pPr algn="just">
              <a:buNone/>
            </a:pPr>
            <a:endParaRPr lang="es-CL" sz="2200" b="1" dirty="0" smtClean="0">
              <a:solidFill>
                <a:schemeClr val="tx1"/>
              </a:solidFill>
              <a:latin typeface="+mj-lt"/>
              <a:cs typeface="Times New Roman" pitchFamily="18" charset="0"/>
            </a:endParaRPr>
          </a:p>
          <a:p>
            <a:pPr algn="just">
              <a:buNone/>
            </a:pPr>
            <a:r>
              <a:rPr lang="es-CL" sz="2200" b="1" dirty="0" smtClean="0">
                <a:solidFill>
                  <a:schemeClr val="tx1"/>
                </a:solidFill>
                <a:latin typeface="+mj-lt"/>
                <a:cs typeface="Times New Roman" pitchFamily="18" charset="0"/>
              </a:rPr>
              <a:t>Disciplinamiento laboral y social</a:t>
            </a:r>
          </a:p>
          <a:p>
            <a:pPr algn="just">
              <a:buNone/>
            </a:pPr>
            <a:endParaRPr lang="es-CL" sz="2200" b="1" dirty="0" smtClean="0">
              <a:solidFill>
                <a:schemeClr val="tx1"/>
              </a:solidFill>
              <a:latin typeface="+mj-lt"/>
              <a:cs typeface="Times New Roman" pitchFamily="18" charset="0"/>
            </a:endParaRPr>
          </a:p>
          <a:p>
            <a:pPr algn="just">
              <a:buNone/>
            </a:pPr>
            <a:r>
              <a:rPr lang="es-CL" sz="2200" b="1" dirty="0" smtClean="0">
                <a:solidFill>
                  <a:schemeClr val="tx1"/>
                </a:solidFill>
                <a:latin typeface="+mj-lt"/>
                <a:cs typeface="Times New Roman" pitchFamily="18" charset="0"/>
              </a:rPr>
              <a:t>¿La mujer como el eslabón más débil?¿o la base estratégica para la resistencia?</a:t>
            </a:r>
          </a:p>
          <a:p>
            <a:pPr algn="just">
              <a:buNone/>
            </a:pPr>
            <a:endParaRPr lang="es-CL" b="1" dirty="0" smtClean="0">
              <a:solidFill>
                <a:schemeClr val="tx1">
                  <a:lumMod val="85000"/>
                  <a:lumOff val="15000"/>
                </a:schemeClr>
              </a:solidFill>
              <a:latin typeface="Times New Roman" pitchFamily="18" charset="0"/>
              <a:cs typeface="Times New Roman" pitchFamily="18" charset="0"/>
            </a:endParaRPr>
          </a:p>
          <a:p>
            <a:pPr algn="just">
              <a:buNone/>
            </a:pPr>
            <a:endParaRPr lang="es-CL" b="1" dirty="0">
              <a:solidFill>
                <a:schemeClr val="tx1">
                  <a:lumMod val="85000"/>
                  <a:lumOff val="15000"/>
                </a:schemeClr>
              </a:solidFill>
              <a:latin typeface="Times New Roman" pitchFamily="18" charset="0"/>
              <a:cs typeface="Times New Roman" pitchFamily="18" charset="0"/>
            </a:endParaRPr>
          </a:p>
        </p:txBody>
      </p:sp>
      <p:sp>
        <p:nvSpPr>
          <p:cNvPr id="9" name="Title 1"/>
          <p:cNvSpPr>
            <a:spLocks noGrp="1"/>
          </p:cNvSpPr>
          <p:nvPr>
            <p:ph type="title"/>
          </p:nvPr>
        </p:nvSpPr>
        <p:spPr>
          <a:xfrm>
            <a:off x="457200" y="607566"/>
            <a:ext cx="8229600" cy="589186"/>
          </a:xfrm>
        </p:spPr>
        <p:txBody>
          <a:bodyPr>
            <a:normAutofit/>
          </a:bodyPr>
          <a:lstStyle/>
          <a:p>
            <a:pPr>
              <a:defRPr/>
            </a:pPr>
            <a:r>
              <a:rPr lang="es-CL" sz="2400" dirty="0" smtClean="0">
                <a:solidFill>
                  <a:schemeClr val="tx1"/>
                </a:solidFill>
                <a:latin typeface="+mj-lt"/>
                <a:cs typeface="Times New Roman" pitchFamily="18" charset="0"/>
              </a:rPr>
              <a:t>REFLEXIONES FINALES</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Subtítulo 7"/>
          <p:cNvSpPr>
            <a:spLocks noGrp="1"/>
          </p:cNvSpPr>
          <p:nvPr>
            <p:ph idx="1"/>
          </p:nvPr>
        </p:nvSpPr>
        <p:spPr>
          <a:xfrm>
            <a:off x="6462712" y="980728"/>
            <a:ext cx="2681288" cy="4545796"/>
          </a:xfrm>
        </p:spPr>
        <p:txBody>
          <a:bodyPr>
            <a:normAutofit/>
          </a:bodyPr>
          <a:lstStyle/>
          <a:p>
            <a:pPr>
              <a:buFont typeface="Wingdings" pitchFamily="2" charset="2"/>
              <a:buChar char="§"/>
              <a:defRPr/>
            </a:pPr>
            <a:r>
              <a:rPr lang="es-CL" sz="1800" b="1" dirty="0" smtClean="0">
                <a:solidFill>
                  <a:schemeClr val="tx1"/>
                </a:solidFill>
                <a:latin typeface="+mj-lt"/>
              </a:rPr>
              <a:t>Aumento de la riqueza nacional por persona</a:t>
            </a:r>
          </a:p>
          <a:p>
            <a:pPr>
              <a:buNone/>
              <a:defRPr/>
            </a:pPr>
            <a:r>
              <a:rPr lang="es-CL" sz="1800" b="1" dirty="0" smtClean="0">
                <a:solidFill>
                  <a:schemeClr val="tx1"/>
                </a:solidFill>
                <a:latin typeface="+mj-lt"/>
              </a:rPr>
              <a:t>	</a:t>
            </a:r>
          </a:p>
          <a:p>
            <a:pPr>
              <a:buFont typeface="Wingdings" pitchFamily="2" charset="2"/>
              <a:buChar char="§"/>
              <a:defRPr/>
            </a:pPr>
            <a:r>
              <a:rPr lang="es-CL" sz="1800" b="1" dirty="0" smtClean="0">
                <a:solidFill>
                  <a:schemeClr val="tx1"/>
                </a:solidFill>
                <a:latin typeface="+mj-lt"/>
              </a:rPr>
              <a:t>Ha disminuido la pobreza</a:t>
            </a:r>
          </a:p>
          <a:p>
            <a:pPr>
              <a:buFont typeface="Wingdings" pitchFamily="2" charset="2"/>
              <a:buChar char="§"/>
              <a:defRPr/>
            </a:pPr>
            <a:endParaRPr lang="es-CL" sz="1800" b="1" dirty="0" smtClean="0">
              <a:solidFill>
                <a:schemeClr val="tx1"/>
              </a:solidFill>
              <a:latin typeface="+mj-lt"/>
            </a:endParaRPr>
          </a:p>
          <a:p>
            <a:pPr>
              <a:buFont typeface="Wingdings" pitchFamily="2" charset="2"/>
              <a:buChar char="§"/>
              <a:defRPr/>
            </a:pPr>
            <a:r>
              <a:rPr lang="es-CL" sz="1800" b="1" dirty="0" smtClean="0">
                <a:solidFill>
                  <a:schemeClr val="tx1"/>
                </a:solidFill>
                <a:latin typeface="+mj-lt"/>
              </a:rPr>
              <a:t>Ha disminuido y estabilizado la inflación</a:t>
            </a:r>
          </a:p>
          <a:p>
            <a:pPr>
              <a:buFont typeface="Wingdings" pitchFamily="2" charset="2"/>
              <a:buChar char="§"/>
              <a:defRPr/>
            </a:pPr>
            <a:endParaRPr lang="es-CL" sz="1800" b="1" dirty="0" smtClean="0">
              <a:solidFill>
                <a:schemeClr val="tx1"/>
              </a:solidFill>
              <a:latin typeface="+mj-lt"/>
            </a:endParaRPr>
          </a:p>
          <a:p>
            <a:pPr>
              <a:buFont typeface="Wingdings" pitchFamily="2" charset="2"/>
              <a:buChar char="§"/>
              <a:defRPr/>
            </a:pPr>
            <a:r>
              <a:rPr lang="es-CL" sz="1800" b="1" dirty="0" smtClean="0">
                <a:solidFill>
                  <a:schemeClr val="tx1"/>
                </a:solidFill>
                <a:latin typeface="+mj-lt"/>
              </a:rPr>
              <a:t>Ha aumentado las oportunidades de acceso a la Educación Superior.</a:t>
            </a:r>
            <a:endParaRPr lang="es-CL" sz="1800" b="1" dirty="0">
              <a:solidFill>
                <a:schemeClr val="tx1"/>
              </a:solidFill>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pic>
        <p:nvPicPr>
          <p:cNvPr id="7" name="Picture 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79511" y="332655"/>
            <a:ext cx="6283201" cy="6084019"/>
          </a:xfrm>
          <a:prstGeom prst="rect">
            <a:avLst/>
          </a:prstGeom>
        </p:spPr>
      </p:pic>
      <p:sp>
        <p:nvSpPr>
          <p:cNvPr id="9" name="8 CuadroTexto"/>
          <p:cNvSpPr txBox="1"/>
          <p:nvPr/>
        </p:nvSpPr>
        <p:spPr>
          <a:xfrm>
            <a:off x="1169119" y="77723"/>
            <a:ext cx="462701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400" b="1" dirty="0" smtClean="0">
                <a:solidFill>
                  <a:srgbClr val="F53C09"/>
                </a:solidFill>
              </a:rPr>
              <a:t>El Exitoso modelo Chileno</a:t>
            </a:r>
            <a:endParaRPr lang="es-CL" sz="2400" b="1" dirty="0">
              <a:solidFill>
                <a:srgbClr val="F53C09"/>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90587"/>
            <a:ext cx="8458200" cy="746125"/>
          </a:xfrm>
        </p:spPr>
        <p:txBody>
          <a:bodyPr>
            <a:normAutofit/>
          </a:bodyPr>
          <a:lstStyle/>
          <a:p>
            <a:r>
              <a:rPr lang="es-CL" sz="3000" dirty="0" smtClean="0">
                <a:solidFill>
                  <a:schemeClr val="tx1"/>
                </a:solidFill>
                <a:latin typeface="+mj-lt"/>
              </a:rPr>
              <a:t>Aspectos críticos</a:t>
            </a:r>
            <a:endParaRPr lang="es-CL" sz="3000" dirty="0">
              <a:solidFill>
                <a:schemeClr val="tx1"/>
              </a:solidFill>
              <a:latin typeface="+mj-lt"/>
            </a:endParaRPr>
          </a:p>
        </p:txBody>
      </p:sp>
      <p:sp>
        <p:nvSpPr>
          <p:cNvPr id="7" name="6 CuadroTexto"/>
          <p:cNvSpPr txBox="1"/>
          <p:nvPr/>
        </p:nvSpPr>
        <p:spPr>
          <a:xfrm>
            <a:off x="683568" y="836712"/>
            <a:ext cx="216024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400" b="1" dirty="0" smtClean="0"/>
              <a:t>Elevada concentración de la riqueza y alta desigualdad </a:t>
            </a:r>
            <a:endParaRPr lang="es-CL" sz="2400" b="1" dirty="0"/>
          </a:p>
        </p:txBody>
      </p:sp>
      <p:sp>
        <p:nvSpPr>
          <p:cNvPr id="8" name="7 CuadroTexto"/>
          <p:cNvSpPr txBox="1"/>
          <p:nvPr/>
        </p:nvSpPr>
        <p:spPr>
          <a:xfrm>
            <a:off x="3851920" y="2399480"/>
            <a:ext cx="194421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2400" b="1" dirty="0" smtClean="0"/>
              <a:t>Bajos salarios para la gran mayoría de los/as trabajadoras</a:t>
            </a:r>
            <a:endParaRPr lang="es-CL" sz="2400" b="1" dirty="0"/>
          </a:p>
        </p:txBody>
      </p:sp>
      <p:sp>
        <p:nvSpPr>
          <p:cNvPr id="10" name="9 CuadroTexto"/>
          <p:cNvSpPr txBox="1"/>
          <p:nvPr/>
        </p:nvSpPr>
        <p:spPr>
          <a:xfrm>
            <a:off x="683568" y="2900550"/>
            <a:ext cx="216024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400" b="1" dirty="0" smtClean="0"/>
              <a:t>Altos niveles de precariedad laboral</a:t>
            </a:r>
            <a:endParaRPr lang="es-CL" sz="2400" b="1" dirty="0"/>
          </a:p>
        </p:txBody>
      </p:sp>
      <p:sp>
        <p:nvSpPr>
          <p:cNvPr id="11" name="10 CuadroTexto"/>
          <p:cNvSpPr txBox="1"/>
          <p:nvPr/>
        </p:nvSpPr>
        <p:spPr>
          <a:xfrm>
            <a:off x="6300192" y="2814027"/>
            <a:ext cx="23042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400" b="1" dirty="0" smtClean="0">
                <a:solidFill>
                  <a:srgbClr val="C00000"/>
                </a:solidFill>
              </a:rPr>
              <a:t>Altos niveles de endeudamiento</a:t>
            </a:r>
            <a:endParaRPr lang="es-CL" sz="2400" b="1" dirty="0">
              <a:solidFill>
                <a:srgbClr val="C00000"/>
              </a:solidFill>
            </a:endParaRPr>
          </a:p>
        </p:txBody>
      </p:sp>
      <p:sp>
        <p:nvSpPr>
          <p:cNvPr id="12" name="11 CuadroTexto"/>
          <p:cNvSpPr txBox="1"/>
          <p:nvPr/>
        </p:nvSpPr>
        <p:spPr>
          <a:xfrm>
            <a:off x="683568" y="4569305"/>
            <a:ext cx="216024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400" b="1" dirty="0" smtClean="0"/>
              <a:t>Ausencia de protección de un sistema de seguridad social</a:t>
            </a:r>
            <a:endParaRPr lang="es-CL" sz="2400" b="1"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332656"/>
            <a:ext cx="8458200" cy="746125"/>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pic>
        <p:nvPicPr>
          <p:cNvPr id="6" name="Picture 1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3503" y="1700808"/>
            <a:ext cx="6462713" cy="4032448"/>
          </a:xfrm>
          <a:prstGeom prst="rect">
            <a:avLst/>
          </a:prstGeom>
        </p:spPr>
      </p:pic>
      <p:sp>
        <p:nvSpPr>
          <p:cNvPr id="7" name="6 CuadroTexto"/>
          <p:cNvSpPr txBox="1"/>
          <p:nvPr/>
        </p:nvSpPr>
        <p:spPr>
          <a:xfrm>
            <a:off x="6857999" y="1556792"/>
            <a:ext cx="185737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El crecimiento del PIB triplica el crecimiento de los salarios promedio.</a:t>
            </a:r>
            <a:endParaRPr lang="es-CL" b="1" dirty="0"/>
          </a:p>
        </p:txBody>
      </p:sp>
      <p:sp>
        <p:nvSpPr>
          <p:cNvPr id="8" name="7 CuadroTexto"/>
          <p:cNvSpPr txBox="1"/>
          <p:nvPr/>
        </p:nvSpPr>
        <p:spPr>
          <a:xfrm>
            <a:off x="6857999" y="4694873"/>
            <a:ext cx="185737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Los salarios se estancan, como una gran meseta entre el 2000 y el 2010</a:t>
            </a:r>
            <a:endParaRPr lang="es-CL" b="1" dirty="0"/>
          </a:p>
        </p:txBody>
      </p:sp>
      <p:sp>
        <p:nvSpPr>
          <p:cNvPr id="9" name="8 CuadroTexto"/>
          <p:cNvSpPr txBox="1"/>
          <p:nvPr/>
        </p:nvSpPr>
        <p:spPr>
          <a:xfrm>
            <a:off x="2339752" y="1078781"/>
            <a:ext cx="185737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El PIB per cápita no para de crecer, como parte del milagro chileno</a:t>
            </a:r>
            <a:endParaRPr lang="es-CL"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332656"/>
            <a:ext cx="8458200" cy="746125"/>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graphicFrame>
        <p:nvGraphicFramePr>
          <p:cNvPr id="8" name="1 Gráfico"/>
          <p:cNvGraphicFramePr>
            <a:graphicFrameLocks/>
          </p:cNvGraphicFramePr>
          <p:nvPr/>
        </p:nvGraphicFramePr>
        <p:xfrm>
          <a:off x="400522" y="1078781"/>
          <a:ext cx="8314853" cy="4523780"/>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5000625" y="884873"/>
            <a:ext cx="371475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b="1" dirty="0" smtClean="0"/>
              <a:t>El milagro chileno se sostiene en un estancamiento de lo salarios de los trabajadores</a:t>
            </a:r>
            <a:endParaRPr lang="es-CL" b="1" dirty="0"/>
          </a:p>
        </p:txBody>
      </p:sp>
      <p:sp>
        <p:nvSpPr>
          <p:cNvPr id="10" name="9 CuadroTexto"/>
          <p:cNvSpPr txBox="1"/>
          <p:nvPr/>
        </p:nvSpPr>
        <p:spPr>
          <a:xfrm>
            <a:off x="3295650" y="5674022"/>
            <a:ext cx="371475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Entre 2000 y 2009 se vivió una década perdida para los ingresos del trabajo</a:t>
            </a:r>
            <a:endParaRPr lang="es-CL" b="1"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332656"/>
            <a:ext cx="8458200" cy="746125"/>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graphicFrame>
        <p:nvGraphicFramePr>
          <p:cNvPr id="6" name="1 Gráfico"/>
          <p:cNvGraphicFramePr/>
          <p:nvPr/>
        </p:nvGraphicFramePr>
        <p:xfrm>
          <a:off x="257175" y="1412776"/>
          <a:ext cx="8458200"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3707904" y="1078781"/>
            <a:ext cx="371475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2000" b="1" dirty="0" smtClean="0"/>
              <a:t>La deuda de los hogares sostiene los bajos salarios de los trabajadores / as en Chile, crece por sobre el PIB per cápita</a:t>
            </a:r>
            <a:endParaRPr lang="es-CL" sz="2000" b="1" dirty="0"/>
          </a:p>
        </p:txBody>
      </p:sp>
      <p:sp>
        <p:nvSpPr>
          <p:cNvPr id="9" name="8 CuadroTexto"/>
          <p:cNvSpPr txBox="1"/>
          <p:nvPr/>
        </p:nvSpPr>
        <p:spPr>
          <a:xfrm>
            <a:off x="1547664" y="5401012"/>
            <a:ext cx="648072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L" sz="2000" b="1" dirty="0" smtClean="0"/>
              <a:t>La deuda es una forma de desplazamiento de la pobreza, que disciplina y mercantiliza la vida privada y cotidiana de los hogares en Chile</a:t>
            </a:r>
            <a:endParaRPr lang="es-CL" sz="2000" b="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ctrTitle"/>
          </p:nvPr>
        </p:nvSpPr>
        <p:spPr>
          <a:xfrm>
            <a:off x="642938" y="1412776"/>
            <a:ext cx="7772400" cy="2000250"/>
          </a:xfrm>
        </p:spPr>
        <p:txBody>
          <a:bodyPr>
            <a:normAutofit fontScale="90000"/>
          </a:bodyPr>
          <a:lstStyle/>
          <a:p>
            <a:pPr eaLnBrk="1" hangingPunct="1">
              <a:defRPr/>
            </a:pPr>
            <a:r>
              <a:rPr lang="es-ES_tradnl" sz="3300" dirty="0" smtClean="0">
                <a:solidFill>
                  <a:schemeClr val="tx1"/>
                </a:solidFill>
                <a:latin typeface="+mj-lt"/>
                <a:cs typeface="Times New Roman" pitchFamily="18" charset="0"/>
              </a:rPr>
              <a:t/>
            </a:r>
            <a:br>
              <a:rPr lang="es-ES_tradnl" sz="3300" dirty="0" smtClean="0">
                <a:solidFill>
                  <a:schemeClr val="tx1"/>
                </a:solidFill>
                <a:latin typeface="+mj-lt"/>
                <a:cs typeface="Times New Roman" pitchFamily="18" charset="0"/>
              </a:rPr>
            </a:br>
            <a:r>
              <a:rPr lang="es-ES_tradnl" sz="4000" dirty="0" smtClean="0">
                <a:solidFill>
                  <a:schemeClr val="tx1"/>
                </a:solidFill>
                <a:latin typeface="+mj-lt"/>
                <a:ea typeface="+mn-ea"/>
                <a:cs typeface="+mn-cs"/>
              </a:rPr>
              <a:t>Parte 2:</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
            </a:r>
            <a:br>
              <a:rPr lang="es-ES_tradnl" sz="4000" dirty="0" smtClean="0">
                <a:solidFill>
                  <a:schemeClr val="tx1"/>
                </a:solidFill>
                <a:latin typeface="+mj-lt"/>
                <a:ea typeface="+mn-ea"/>
                <a:cs typeface="+mn-cs"/>
              </a:rPr>
            </a:br>
            <a:r>
              <a:rPr lang="es-ES_tradnl" sz="4000" dirty="0" smtClean="0">
                <a:solidFill>
                  <a:schemeClr val="tx1"/>
                </a:solidFill>
                <a:latin typeface="+mj-lt"/>
                <a:ea typeface="+mn-ea"/>
                <a:cs typeface="+mn-cs"/>
              </a:rPr>
              <a:t>Panorama de la inserción laboral femenina</a:t>
            </a: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3200" dirty="0" smtClean="0">
                <a:solidFill>
                  <a:schemeClr val="tx1"/>
                </a:solidFill>
                <a:latin typeface="+mj-lt"/>
                <a:cs typeface="Times New Roman" pitchFamily="18" charset="0"/>
              </a:rPr>
              <a:t/>
            </a:r>
            <a:br>
              <a:rPr lang="es-ES_tradnl" sz="3200" dirty="0" smtClean="0">
                <a:solidFill>
                  <a:schemeClr val="tx1"/>
                </a:solidFill>
                <a:latin typeface="+mj-lt"/>
                <a:cs typeface="Times New Roman" pitchFamily="18" charset="0"/>
              </a:rPr>
            </a:br>
            <a:r>
              <a:rPr lang="es-ES_tradnl" sz="2700" dirty="0" smtClean="0">
                <a:solidFill>
                  <a:schemeClr val="tx1"/>
                </a:solidFill>
                <a:latin typeface="+mj-lt"/>
                <a:cs typeface="Times New Roman" pitchFamily="18" charset="0"/>
              </a:rPr>
              <a:t/>
            </a:r>
            <a:br>
              <a:rPr lang="es-ES_tradnl" sz="2700" dirty="0" smtClean="0">
                <a:solidFill>
                  <a:schemeClr val="tx1"/>
                </a:solidFill>
                <a:latin typeface="+mj-lt"/>
                <a:cs typeface="Times New Roman" pitchFamily="18" charset="0"/>
              </a:rPr>
            </a:br>
            <a:endParaRPr lang="es-ES_tradnl" sz="2700" dirty="0" smtClean="0">
              <a:solidFill>
                <a:schemeClr val="tx1"/>
              </a:solidFill>
              <a:latin typeface="+mj-lt"/>
              <a:cs typeface="Times New Roman" pitchFamily="18" charset="0"/>
            </a:endParaRPr>
          </a:p>
        </p:txBody>
      </p:sp>
      <p:sp>
        <p:nvSpPr>
          <p:cNvPr id="13315" name="Subtítulo 7"/>
          <p:cNvSpPr>
            <a:spLocks noGrp="1"/>
          </p:cNvSpPr>
          <p:nvPr>
            <p:ph type="subTitle" idx="1"/>
          </p:nvPr>
        </p:nvSpPr>
        <p:spPr>
          <a:xfrm>
            <a:off x="485775" y="3916363"/>
            <a:ext cx="7929563" cy="2500312"/>
          </a:xfrm>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sp>
        <p:nvSpPr>
          <p:cNvPr id="4" name="TextBox 4"/>
          <p:cNvSpPr txBox="1">
            <a:spLocks noChangeArrowheads="1"/>
          </p:cNvSpPr>
          <p:nvPr/>
        </p:nvSpPr>
        <p:spPr bwMode="auto">
          <a:xfrm>
            <a:off x="381000" y="6416675"/>
            <a:ext cx="8334375" cy="369888"/>
          </a:xfrm>
          <a:prstGeom prst="rect">
            <a:avLst/>
          </a:prstGeom>
          <a:noFill/>
          <a:ln w="9525">
            <a:noFill/>
            <a:miter lim="800000"/>
            <a:headEnd/>
            <a:tailEnd/>
          </a:ln>
        </p:spPr>
        <p:txBody>
          <a:bodyPr>
            <a:spAutoFit/>
          </a:bodyPr>
          <a:lstStyle/>
          <a:p>
            <a:pPr>
              <a:defRPr/>
            </a:pPr>
            <a:r>
              <a:rPr lang="es-CL" dirty="0">
                <a:hlinkClick r:id="rId2"/>
              </a:rPr>
              <a:t>www.fundacionsol.cl</a:t>
            </a:r>
            <a:r>
              <a:rPr lang="es-CL" dirty="0"/>
              <a:t>                                                                     </a:t>
            </a:r>
            <a:r>
              <a:rPr lang="es-CL" dirty="0">
                <a:solidFill>
                  <a:schemeClr val="tx1">
                    <a:lumMod val="65000"/>
                    <a:lumOff val="35000"/>
                  </a:schemeClr>
                </a:solidFill>
              </a:rPr>
              <a:t>@</a:t>
            </a:r>
            <a:r>
              <a:rPr lang="es-CL" dirty="0" err="1">
                <a:solidFill>
                  <a:schemeClr val="tx1">
                    <a:lumMod val="65000"/>
                    <a:lumOff val="35000"/>
                  </a:schemeClr>
                </a:solidFill>
              </a:rPr>
              <a:t>lafundacionsol</a:t>
            </a:r>
            <a:endParaRPr lang="es-CL" dirty="0">
              <a:solidFill>
                <a:schemeClr val="tx1">
                  <a:lumMod val="65000"/>
                  <a:lumOff val="35000"/>
                </a:schemeClr>
              </a:solidFill>
            </a:endParaRPr>
          </a:p>
        </p:txBody>
      </p:sp>
      <p:pic>
        <p:nvPicPr>
          <p:cNvPr id="13317" name="Picture 4" descr="C:\Users\Mentitaz\Pictures\Fotos web\Logo-twitter.png"/>
          <p:cNvPicPr>
            <a:picLocks noChangeAspect="1" noChangeArrowheads="1"/>
          </p:cNvPicPr>
          <p:nvPr/>
        </p:nvPicPr>
        <p:blipFill>
          <a:blip r:embed="rId3"/>
          <a:srcRect/>
          <a:stretch>
            <a:fillRect/>
          </a:stretch>
        </p:blipFill>
        <p:spPr bwMode="auto">
          <a:xfrm>
            <a:off x="6462713" y="6416675"/>
            <a:ext cx="395287" cy="3952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ítulo 6"/>
          <p:cNvSpPr>
            <a:spLocks noGrp="1"/>
          </p:cNvSpPr>
          <p:nvPr>
            <p:ph type="title"/>
          </p:nvPr>
        </p:nvSpPr>
        <p:spPr>
          <a:xfrm>
            <a:off x="257175" y="0"/>
            <a:ext cx="8458200" cy="908720"/>
          </a:xfrm>
        </p:spPr>
        <p:txBody>
          <a:bodyPr>
            <a:noAutofit/>
          </a:bodyPr>
          <a:lstStyle/>
          <a:p>
            <a:pPr eaLnBrk="1" hangingPunct="1">
              <a:defRPr/>
            </a:pPr>
            <a:r>
              <a:rPr lang="es-ES_tradnl" sz="2400" dirty="0" smtClean="0">
                <a:solidFill>
                  <a:schemeClr val="tx1"/>
                </a:solidFill>
                <a:latin typeface="+mj-lt"/>
                <a:cs typeface="Times New Roman" pitchFamily="18" charset="0"/>
              </a:rPr>
              <a:t>El problema de la inserción laboral </a:t>
            </a:r>
            <a:r>
              <a:rPr lang="es-ES_tradnl" sz="2400" i="1" dirty="0" smtClean="0">
                <a:solidFill>
                  <a:schemeClr val="tx1"/>
                </a:solidFill>
                <a:latin typeface="+mj-lt"/>
                <a:cs typeface="Times New Roman" pitchFamily="18" charset="0"/>
              </a:rPr>
              <a:t>en general: </a:t>
            </a:r>
            <a:br>
              <a:rPr lang="es-ES_tradnl" sz="2400" i="1" dirty="0" smtClean="0">
                <a:solidFill>
                  <a:schemeClr val="tx1"/>
                </a:solidFill>
                <a:latin typeface="+mj-lt"/>
                <a:cs typeface="Times New Roman" pitchFamily="18" charset="0"/>
              </a:rPr>
            </a:br>
            <a:r>
              <a:rPr lang="es-ES_tradnl" sz="3000" i="1" dirty="0" smtClean="0">
                <a:solidFill>
                  <a:schemeClr val="tx1"/>
                </a:solidFill>
                <a:latin typeface="+mj-lt"/>
                <a:cs typeface="Times New Roman" pitchFamily="18" charset="0"/>
              </a:rPr>
              <a:t>el recambio de la fuerza de trabajo</a:t>
            </a:r>
            <a:r>
              <a:rPr lang="es-ES_tradnl" sz="2400" dirty="0" smtClean="0">
                <a:solidFill>
                  <a:schemeClr val="tx1"/>
                </a:solidFill>
                <a:latin typeface="+mj-lt"/>
                <a:cs typeface="Times New Roman" pitchFamily="18" charset="0"/>
              </a:rPr>
              <a:t/>
            </a:r>
            <a:br>
              <a:rPr lang="es-ES_tradnl" sz="2400" dirty="0" smtClean="0">
                <a:solidFill>
                  <a:schemeClr val="tx1"/>
                </a:solidFill>
                <a:latin typeface="+mj-lt"/>
                <a:cs typeface="Times New Roman" pitchFamily="18" charset="0"/>
              </a:rPr>
            </a:br>
            <a:endParaRPr lang="es-ES_tradnl" sz="2400" dirty="0" smtClean="0">
              <a:solidFill>
                <a:schemeClr val="tx1"/>
              </a:solidFill>
              <a:latin typeface="+mj-lt"/>
              <a:cs typeface="Times New Roman" pitchFamily="18" charset="0"/>
            </a:endParaRPr>
          </a:p>
        </p:txBody>
      </p:sp>
      <p:sp>
        <p:nvSpPr>
          <p:cNvPr id="13315" name="Subtítulo 7"/>
          <p:cNvSpPr>
            <a:spLocks noGrp="1"/>
          </p:cNvSpPr>
          <p:nvPr>
            <p:ph idx="1"/>
          </p:nvPr>
        </p:nvSpPr>
        <p:spPr/>
        <p:txBody>
          <a:bodyPr>
            <a:normAutofit/>
          </a:bodyPr>
          <a:lstStyle/>
          <a:p>
            <a:pPr eaLnBrk="1" hangingPunct="1">
              <a:defRPr/>
            </a:pPr>
            <a:endParaRPr lang="es-CL" sz="2000" b="1" dirty="0" smtClean="0">
              <a:solidFill>
                <a:schemeClr val="tx1"/>
              </a:solidFill>
              <a:latin typeface="+mj-lt"/>
              <a:cs typeface="Times New Roman" pitchFamily="18" charset="0"/>
            </a:endParaRPr>
          </a:p>
          <a:p>
            <a:pPr>
              <a:buFont typeface="Arial" pitchFamily="34" charset="0"/>
              <a:buNone/>
              <a:defRPr/>
            </a:pPr>
            <a:endParaRPr lang="es-CL" sz="2200" dirty="0" smtClean="0">
              <a:solidFill>
                <a:schemeClr val="tx1"/>
              </a:solidFill>
              <a:latin typeface="+mj-lt"/>
              <a:cs typeface="Times New Roman" pitchFamily="18" charset="0"/>
            </a:endParaRPr>
          </a:p>
          <a:p>
            <a:pPr>
              <a:buFont typeface="Arial" pitchFamily="34" charset="0"/>
              <a:buNone/>
              <a:defRPr/>
            </a:pPr>
            <a:endParaRPr lang="es-CL" sz="1900" b="1" dirty="0" smtClean="0">
              <a:solidFill>
                <a:srgbClr val="002060"/>
              </a:solidFill>
              <a:latin typeface="+mj-lt"/>
              <a:cs typeface="Times New Roman" pitchFamily="18" charset="0"/>
            </a:endParaRPr>
          </a:p>
          <a:p>
            <a:pPr>
              <a:buFont typeface="Arial" pitchFamily="34" charset="0"/>
              <a:buNone/>
              <a:defRPr/>
            </a:pPr>
            <a:endParaRPr lang="es-CL" sz="1800" b="1" dirty="0">
              <a:latin typeface="+mj-lt"/>
            </a:endParaRPr>
          </a:p>
        </p:txBody>
      </p:sp>
      <p:pic>
        <p:nvPicPr>
          <p:cNvPr id="13317" name="Picture 4" descr="C:\Users\Mentitaz\Pictures\Fotos web\Logo-twitter.png"/>
          <p:cNvPicPr>
            <a:picLocks noChangeAspect="1" noChangeArrowheads="1"/>
          </p:cNvPicPr>
          <p:nvPr/>
        </p:nvPicPr>
        <p:blipFill>
          <a:blip r:embed="rId2"/>
          <a:srcRect/>
          <a:stretch>
            <a:fillRect/>
          </a:stretch>
        </p:blipFill>
        <p:spPr bwMode="auto">
          <a:xfrm>
            <a:off x="6462713" y="6416675"/>
            <a:ext cx="395287" cy="395288"/>
          </a:xfrm>
          <a:prstGeom prst="rect">
            <a:avLst/>
          </a:prstGeom>
          <a:noFill/>
          <a:ln w="9525">
            <a:noFill/>
            <a:miter lim="800000"/>
            <a:headEnd/>
            <a:tailEnd/>
          </a:ln>
        </p:spPr>
      </p:pic>
      <p:pic>
        <p:nvPicPr>
          <p:cNvPr id="7" name="Picture 2"/>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92968" y="1078781"/>
            <a:ext cx="7719392" cy="4543400"/>
          </a:xfrm>
          <a:prstGeom prst="rect">
            <a:avLst/>
          </a:prstGeom>
        </p:spPr>
      </p:pic>
      <p:sp>
        <p:nvSpPr>
          <p:cNvPr id="8" name="7 CuadroTexto"/>
          <p:cNvSpPr txBox="1"/>
          <p:nvPr/>
        </p:nvSpPr>
        <p:spPr>
          <a:xfrm>
            <a:off x="755576" y="5888633"/>
            <a:ext cx="3600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smtClean="0"/>
              <a:t>Existe una tendencia de larga duración de la inserción laboral femenina </a:t>
            </a:r>
            <a:endParaRPr lang="es-CL" b="1" dirty="0"/>
          </a:p>
        </p:txBody>
      </p:sp>
      <p:sp>
        <p:nvSpPr>
          <p:cNvPr id="9" name="8 CuadroTexto"/>
          <p:cNvSpPr txBox="1"/>
          <p:nvPr/>
        </p:nvSpPr>
        <p:spPr>
          <a:xfrm>
            <a:off x="1009700" y="1078781"/>
            <a:ext cx="360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L" b="1" dirty="0" smtClean="0"/>
              <a:t>Una tendencia al estancamiento de largo aliento de la participación laboral masculina</a:t>
            </a:r>
            <a:endParaRPr lang="es-CL" b="1" dirty="0"/>
          </a:p>
        </p:txBody>
      </p:sp>
      <p:cxnSp>
        <p:nvCxnSpPr>
          <p:cNvPr id="10" name="9 Conector recto de flecha"/>
          <p:cNvCxnSpPr>
            <a:stCxn id="13315" idx="2"/>
          </p:cNvCxnSpPr>
          <p:nvPr/>
        </p:nvCxnSpPr>
        <p:spPr>
          <a:xfrm flipV="1">
            <a:off x="4610100" y="3789040"/>
            <a:ext cx="2842220" cy="2383161"/>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p:nvPr/>
        </p:nvCxnSpPr>
        <p:spPr>
          <a:xfrm>
            <a:off x="4788024" y="1484785"/>
            <a:ext cx="2664296" cy="1152127"/>
          </a:xfrm>
          <a:prstGeom prst="straightConnector1">
            <a:avLst/>
          </a:prstGeom>
          <a:ln w="50800" cmpd="sng">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17655</TotalTime>
  <Words>698</Words>
  <Application>Microsoft Office PowerPoint</Application>
  <PresentationFormat>Presentación en pantalla (4:3)</PresentationFormat>
  <Paragraphs>146</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El Impacto de la inserción laboral femenina en el mundo del trabajo</vt:lpstr>
      <vt:lpstr> Parte 1:  El modelo chileno como aspecto estructural de inserción laboral   </vt:lpstr>
      <vt:lpstr>Diapositiva 3</vt:lpstr>
      <vt:lpstr>Aspectos críticos</vt:lpstr>
      <vt:lpstr>El problema de la inserción laboral en general   </vt:lpstr>
      <vt:lpstr>El problema de la inserción laboral en general   </vt:lpstr>
      <vt:lpstr>El problema de la inserción laboral en general   </vt:lpstr>
      <vt:lpstr> Parte 2:  Panorama de la inserción laboral femenina   </vt:lpstr>
      <vt:lpstr>El problema de la inserción laboral en general:  el recambio de la fuerza de trabajo </vt:lpstr>
      <vt:lpstr>El problema de la inserción laboral en general   </vt:lpstr>
      <vt:lpstr>El problema de la inserción laboral en general   </vt:lpstr>
      <vt:lpstr>El problema de la inserción laboral en general   </vt:lpstr>
      <vt:lpstr>Proporción de empleo según jornada semanal de trabajo efectiva 1990 al 2016   </vt:lpstr>
      <vt:lpstr>Crecimiento de los salarios promedios de hombres y mujeres entre 1990 y 2015  (1990=100)   </vt:lpstr>
      <vt:lpstr>Diapositiva 15</vt:lpstr>
      <vt:lpstr> Parte 3:  La nueva fisonomía del trabajo, aspectos estructurales   </vt:lpstr>
      <vt:lpstr>Diapositiva 17</vt:lpstr>
      <vt:lpstr>Diapositiva 18</vt:lpstr>
      <vt:lpstr>Cambio de larga duración densidad sindical</vt:lpstr>
      <vt:lpstr>Bajos salarios para la mayoría</vt:lpstr>
      <vt:lpstr>Bajos salarios para la mayoría</vt:lpstr>
      <vt:lpstr>REFLEXIONES FINALES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Camila Doñas Cofré</dc:creator>
  <cp:lastModifiedBy>Alexander</cp:lastModifiedBy>
  <cp:revision>816</cp:revision>
  <dcterms:created xsi:type="dcterms:W3CDTF">2010-06-07T21:24:56Z</dcterms:created>
  <dcterms:modified xsi:type="dcterms:W3CDTF">2017-05-29T14:28:56Z</dcterms:modified>
</cp:coreProperties>
</file>